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314" r:id="rId2"/>
    <p:sldId id="316" r:id="rId3"/>
    <p:sldId id="322" r:id="rId4"/>
    <p:sldId id="324" r:id="rId5"/>
    <p:sldId id="259" r:id="rId6"/>
    <p:sldId id="257" r:id="rId7"/>
    <p:sldId id="256" r:id="rId8"/>
    <p:sldId id="258" r:id="rId9"/>
    <p:sldId id="260" r:id="rId10"/>
    <p:sldId id="261" r:id="rId11"/>
    <p:sldId id="262" r:id="rId12"/>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311233E1-3CC6-48E7-99F4-7F45646C4531}">
          <p14:sldIdLst>
            <p14:sldId id="314"/>
            <p14:sldId id="316"/>
            <p14:sldId id="322"/>
            <p14:sldId id="324"/>
            <p14:sldId id="259"/>
            <p14:sldId id="257"/>
            <p14:sldId id="256"/>
            <p14:sldId id="258"/>
            <p14:sldId id="260"/>
            <p14:sldId id="261"/>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18" autoAdjust="0"/>
    <p:restoredTop sz="94660"/>
  </p:normalViewPr>
  <p:slideViewPr>
    <p:cSldViewPr snapToGrid="0">
      <p:cViewPr>
        <p:scale>
          <a:sx n="75" d="100"/>
          <a:sy n="75" d="100"/>
        </p:scale>
        <p:origin x="2772" y="9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5" Type="http://schemas.openxmlformats.org/officeDocument/2006/relationships/image" Target="../media/image5.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11" Type="http://schemas.openxmlformats.org/officeDocument/2006/relationships/image" Target="../media/image23.wmf"/><Relationship Id="rId5" Type="http://schemas.openxmlformats.org/officeDocument/2006/relationships/image" Target="../media/image17.wmf"/><Relationship Id="rId10" Type="http://schemas.openxmlformats.org/officeDocument/2006/relationships/image" Target="../media/image22.wmf"/><Relationship Id="rId4" Type="http://schemas.openxmlformats.org/officeDocument/2006/relationships/image" Target="../media/image16.wmf"/><Relationship Id="rId9"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w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0-06-21T22:34:31.7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13088 12524 0,'18'0'110,"300"35"62,-266-35-172,-16 0 0,105 0 47,-124 0-47,1 0 15,17 0 1,1 0-1,122 0 1,-87 0-16,-53 0 16,87 0-16,-69 0 15,34 0 1,-52 0 31,70 0 140,36 0-187,17 0 16,-35 0 0,-36 0-1,-35 0 1,-17 0 62,35 0-78,53 0 16,211 0-1,-140 0 1,-72 0-1,-52 0 95,106 0-110,18 0 15,34 0 1,-70 0 0,-53 0 15,-70 0-15,17 0 62,107 0-63,-72 0 1,1 0 0,-54 0-16,71 0 125,89 18-125,17-1 15,70 36 1,-105-53-1,-88 0 1,-54 0 125,54 18-126,35-18-15,-18 0 16,53 0 0,-88 0-16,18 0 15,-1 0-15,-17 0 0,-35 0 78,52 0-62,-17 0 0,18 0-1,70 0 1,-35 0-1,-36-18 17,-52 18-17,17 0 32,53-35-31,89 35-1,-107 0 1,-34 0 0,-1 0 31,18 0-32,88-18-15,71-35 31,-177 53-31,35-17 16,-17 17-16,18-18 0,-54 18 16,1-18 31,35 18-16,141 0-16,-18 0 1,18 0 0,-17 0-16,-18 0 31,-142 0-31,1 0 78,17 0-78,0 0 16,-17 0-1,0 0 32,17 0-31,53 0-1,-35 0 1,-35 0-16,-1 0 16,19 0-1,52-17 1,18-19 0,-36 36-1,-34-17 1,-19 17 62,71 0-62,-17 0-16,35 0 31,-71 0-31,-17 0 15,17 0-15,0-18 79,-17 18-79,0 0 15,-1 0 1,18-18-1,-17 18 1,0 0-16,52-17 16,-17 17-1,53 0 1,388 0-16,-318 0 16,195 53-1,-248-18 1,-105-35 140,17 0-140,0 0-16,-17 0 15,0 0 1,-1-18 46,19 18-46,16 0 0,54 0-1,-88 0 63,0 0-46,-1 0-17,1 0 1,-1-17 31,1 17-16,0 0-15,-1 0-1,1 0 48,0 0-63,-1 0 15,1 0-15,17 0 16,-17 0 15,0 0-15,-1 0 0,1 0 15,-1 0 0,1-18 0,17 18-15,1 0-16,34-18 16,1 18-1,-36-17 1,-17 17 15,70-18-31,-53 1 16,-17 17-1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0-06-21T22:34:37.5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565 12841 0,'0'18'156,"53"-18"-156,0 0 16,246 0 0,54 0-1,-159 0 1,-123 0-1,-54 0 1,36 0 125,53 0-141,-35 0 15,17 17 1,-53-17 0,89 0 46,52 0-46,-35 0-16,89 53 15,-36-35 17,-106 0-17,-71-18 1,1 0 46,53 0-62,-1 0 0,36 17 16,-18-17 0,-35 18-16,71-18 15,-72 0-15,-34 0 16,0 0-1,52 0 48,1 0-63,35 0 16,88 0-1,-106 0 1,-18 0-1,1 0 48,70 0-47,0 0-1,0 0-15,53 0 16,-141 18-1,-35-18 64,88 0-79,53 35 15,17-18 1,-53 19-16,124-19 15,-158 1-15,-19 0 16,1-18 0,-36 0 62,71 0-63,-53 0-15,17 0 32,71 0-17,-52 0 1,-72 0-16,1 0 16,17 0 15,36 0-31,17 0 15,18 0 1,141 0 0,-36 0-1,-123 0 1,-70 0 0,17 0 30,36 0-30,-36 0-16,0 0 16,18 0-1,-17 0 17,-19 0-17,1 0 1,0-18-1,52 0 1,36 18 0,-53 0-1,53-17 1,-89 17 0,19-18-16,-1 18 93,53 0-77,-17 0 0,87 0-1,-52 0 1,18 0-1,-36 0 1,-53 0-16,0 0 16,-17 0-16,17-18 0,1 18 15,-1 0 1,0 0 0,-17 0 15,35 0-16,-18 0 1,71 0 0,-18 0-1,53 0 1,-53 0 0,-52 0-1,-19 0 32,54 0-47,-1-52 16,160 52-1,-107 0 1,-70-18 0,-18 0 62,1 18-78,52 0 15,-35 0 1,0 0-16,17-17 16,-52 17-16,35 0 15,-36 0 1,1 0 46,53 0-62,35 0 16,-18 0 0,88 0-1,53 17 16,-211-17-31,35 0 63,-18 0-63,36 0 16,88 0-16,-89 0 31,-52 0 47,17 0-62,18 0-16,0 0 15,194 0 1,-106 0-1,-53 0 1,-53 0 62,54 0-62,-37 0-1,37 0-15,-54 0 16,-17 0 62,70 0-62,53 0-16,0 0 15,-106 0 17,1 0 15,34 0-32,1-35 1,211 35-1,-141 0 1,-106 0 0,-17 0-1,0 0 110,-1 0-125,1-18 110,17 18-110,18 0 15,18 0 1,-54 0 31,18 0-16,-17 0-15,0 0-1,35 0 1,17 0 0,-17 0-16,-18 0 15,-17-17 16,0-1 16,-1 0-31,19 18 0,-19 0-1,1-17 1,-18-1 62,18 18-47,-1 0 94,36 0-94,-35 0-31,-1 0 47,1 0-31,0 0 0,-1 0-16,1 0 46,0 0 48,-1 0-94,1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72A2E5-ABF5-483D-BF5C-3F0466F365E1}" type="datetimeFigureOut">
              <a:rPr lang="ko-KR" altLang="en-US" smtClean="0"/>
              <a:t>2020-11-12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8E6CA-1363-4988-8673-2759C8E630DF}" type="slidenum">
              <a:rPr lang="ko-KR" altLang="en-US" smtClean="0"/>
              <a:t>‹#›</a:t>
            </a:fld>
            <a:endParaRPr lang="ko-KR" altLang="en-US"/>
          </a:p>
        </p:txBody>
      </p:sp>
    </p:spTree>
    <p:extLst>
      <p:ext uri="{BB962C8B-B14F-4D97-AF65-F5344CB8AC3E}">
        <p14:creationId xmlns:p14="http://schemas.microsoft.com/office/powerpoint/2010/main" val="196500969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87AC8095-9000-46CC-8EF5-086211353349}" type="slidenum">
              <a:rPr lang="ko-KR" altLang="en-US" smtClean="0"/>
              <a:t>1</a:t>
            </a:fld>
            <a:endParaRPr lang="ko-KR" altLang="en-US"/>
          </a:p>
        </p:txBody>
      </p:sp>
    </p:spTree>
    <p:extLst>
      <p:ext uri="{BB962C8B-B14F-4D97-AF65-F5344CB8AC3E}">
        <p14:creationId xmlns:p14="http://schemas.microsoft.com/office/powerpoint/2010/main" val="327858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6031C400-B6C2-4D3D-A068-E4E701204CB1}" type="datetimeFigureOut">
              <a:rPr lang="ko-KR" altLang="en-US" smtClean="0"/>
              <a:t>2020-11-12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1191465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6031C400-B6C2-4D3D-A068-E4E701204CB1}" type="datetimeFigureOut">
              <a:rPr lang="ko-KR" altLang="en-US" smtClean="0"/>
              <a:t>2020-11-12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642230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6031C400-B6C2-4D3D-A068-E4E701204CB1}" type="datetimeFigureOut">
              <a:rPr lang="ko-KR" altLang="en-US" smtClean="0"/>
              <a:t>2020-11-12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1218655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6031C400-B6C2-4D3D-A068-E4E701204CB1}" type="datetimeFigureOut">
              <a:rPr lang="ko-KR" altLang="en-US" smtClean="0"/>
              <a:t>2020-11-12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4141834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6031C400-B6C2-4D3D-A068-E4E701204CB1}" type="datetimeFigureOut">
              <a:rPr lang="ko-KR" altLang="en-US" smtClean="0"/>
              <a:t>2020-11-12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2187571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6031C400-B6C2-4D3D-A068-E4E701204CB1}" type="datetimeFigureOut">
              <a:rPr lang="ko-KR" altLang="en-US" smtClean="0"/>
              <a:t>2020-11-12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1256260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6031C400-B6C2-4D3D-A068-E4E701204CB1}" type="datetimeFigureOut">
              <a:rPr lang="ko-KR" altLang="en-US" smtClean="0"/>
              <a:t>2020-11-12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2864521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6031C400-B6C2-4D3D-A068-E4E701204CB1}" type="datetimeFigureOut">
              <a:rPr lang="ko-KR" altLang="en-US" smtClean="0"/>
              <a:t>2020-11-12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173328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31C400-B6C2-4D3D-A068-E4E701204CB1}" type="datetimeFigureOut">
              <a:rPr lang="ko-KR" altLang="en-US" smtClean="0"/>
              <a:t>2020-11-12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3217556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6031C400-B6C2-4D3D-A068-E4E701204CB1}" type="datetimeFigureOut">
              <a:rPr lang="ko-KR" altLang="en-US" smtClean="0"/>
              <a:t>2020-11-12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3716012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6031C400-B6C2-4D3D-A068-E4E701204CB1}" type="datetimeFigureOut">
              <a:rPr lang="ko-KR" altLang="en-US" smtClean="0"/>
              <a:t>2020-11-12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91659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1C400-B6C2-4D3D-A068-E4E701204CB1}" type="datetimeFigureOut">
              <a:rPr lang="ko-KR" altLang="en-US" smtClean="0"/>
              <a:t>2020-11-12</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81381-8F87-42F4-A3DD-65306F9DFE45}" type="slidenum">
              <a:rPr lang="ko-KR" altLang="en-US" smtClean="0"/>
              <a:t>‹#›</a:t>
            </a:fld>
            <a:endParaRPr lang="ko-KR" altLang="en-US"/>
          </a:p>
        </p:txBody>
      </p:sp>
    </p:spTree>
    <p:extLst>
      <p:ext uri="{BB962C8B-B14F-4D97-AF65-F5344CB8AC3E}">
        <p14:creationId xmlns:p14="http://schemas.microsoft.com/office/powerpoint/2010/main" val="29341912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oleObject" Target="../embeddings/oleObject2.bin"/><Relationship Id="rId18" Type="http://schemas.openxmlformats.org/officeDocument/2006/relationships/image" Target="../media/image4.wmf"/><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wmf"/><Relationship Id="rId17" Type="http://schemas.openxmlformats.org/officeDocument/2006/relationships/oleObject" Target="../embeddings/oleObject4.bin"/><Relationship Id="rId2" Type="http://schemas.openxmlformats.org/officeDocument/2006/relationships/slideLayout" Target="../slideLayouts/slideLayout1.xml"/><Relationship Id="rId16" Type="http://schemas.openxmlformats.org/officeDocument/2006/relationships/image" Target="../media/image3.wmf"/><Relationship Id="rId20" Type="http://schemas.openxmlformats.org/officeDocument/2006/relationships/image" Target="../media/image5.wmf"/><Relationship Id="rId1" Type="http://schemas.openxmlformats.org/officeDocument/2006/relationships/vmlDrawing" Target="../drawings/vmlDrawing1.vml"/><Relationship Id="rId6" Type="http://schemas.openxmlformats.org/officeDocument/2006/relationships/image" Target="../media/image8.PNG"/><Relationship Id="rId11" Type="http://schemas.openxmlformats.org/officeDocument/2006/relationships/oleObject" Target="../embeddings/oleObject1.bin"/><Relationship Id="rId5" Type="http://schemas.openxmlformats.org/officeDocument/2006/relationships/image" Target="../media/image7.png"/><Relationship Id="rId15" Type="http://schemas.openxmlformats.org/officeDocument/2006/relationships/oleObject" Target="../embeddings/oleObject3.bin"/><Relationship Id="rId10" Type="http://schemas.openxmlformats.org/officeDocument/2006/relationships/image" Target="../media/image12.png"/><Relationship Id="rId19" Type="http://schemas.openxmlformats.org/officeDocument/2006/relationships/oleObject" Target="../embeddings/oleObject5.bin"/><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2.wmf"/></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customXml" Target="../ink/ink2.xml"/><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11.bin"/><Relationship Id="rId18" Type="http://schemas.openxmlformats.org/officeDocument/2006/relationships/image" Target="../media/image25.png"/><Relationship Id="rId26" Type="http://schemas.openxmlformats.org/officeDocument/2006/relationships/image" Target="../media/image23.wmf"/><Relationship Id="rId3" Type="http://schemas.openxmlformats.org/officeDocument/2006/relationships/oleObject" Target="../embeddings/oleObject6.bin"/><Relationship Id="rId21" Type="http://schemas.openxmlformats.org/officeDocument/2006/relationships/oleObject" Target="../embeddings/oleObject14.bin"/><Relationship Id="rId7" Type="http://schemas.openxmlformats.org/officeDocument/2006/relationships/oleObject" Target="../embeddings/oleObject8.bin"/><Relationship Id="rId12" Type="http://schemas.openxmlformats.org/officeDocument/2006/relationships/image" Target="../media/image17.wmf"/><Relationship Id="rId17" Type="http://schemas.openxmlformats.org/officeDocument/2006/relationships/image" Target="../media/image24.png"/><Relationship Id="rId25" Type="http://schemas.openxmlformats.org/officeDocument/2006/relationships/oleObject" Target="../embeddings/oleObject16.bin"/><Relationship Id="rId2" Type="http://schemas.openxmlformats.org/officeDocument/2006/relationships/slideLayout" Target="../slideLayouts/slideLayout2.xml"/><Relationship Id="rId16" Type="http://schemas.openxmlformats.org/officeDocument/2006/relationships/image" Target="../media/image19.wmf"/><Relationship Id="rId20" Type="http://schemas.openxmlformats.org/officeDocument/2006/relationships/image" Target="../media/image20.wmf"/><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oleObject" Target="../embeddings/oleObject10.bin"/><Relationship Id="rId24" Type="http://schemas.openxmlformats.org/officeDocument/2006/relationships/image" Target="../media/image22.wmf"/><Relationship Id="rId5" Type="http://schemas.openxmlformats.org/officeDocument/2006/relationships/oleObject" Target="../embeddings/oleObject7.bin"/><Relationship Id="rId15" Type="http://schemas.openxmlformats.org/officeDocument/2006/relationships/oleObject" Target="../embeddings/oleObject12.bin"/><Relationship Id="rId23" Type="http://schemas.openxmlformats.org/officeDocument/2006/relationships/oleObject" Target="../embeddings/oleObject15.bin"/><Relationship Id="rId10" Type="http://schemas.openxmlformats.org/officeDocument/2006/relationships/image" Target="../media/image16.wmf"/><Relationship Id="rId19" Type="http://schemas.openxmlformats.org/officeDocument/2006/relationships/oleObject" Target="../embeddings/oleObject13.bin"/><Relationship Id="rId4" Type="http://schemas.openxmlformats.org/officeDocument/2006/relationships/image" Target="../media/image13.wmf"/><Relationship Id="rId9" Type="http://schemas.openxmlformats.org/officeDocument/2006/relationships/oleObject" Target="../embeddings/oleObject9.bin"/><Relationship Id="rId14" Type="http://schemas.openxmlformats.org/officeDocument/2006/relationships/image" Target="../media/image18.wmf"/><Relationship Id="rId22" Type="http://schemas.openxmlformats.org/officeDocument/2006/relationships/image" Target="../media/image2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7.png"/><Relationship Id="rId18" Type="http://schemas.openxmlformats.org/officeDocument/2006/relationships/image" Target="../media/image42.jpeg"/><Relationship Id="rId3" Type="http://schemas.openxmlformats.org/officeDocument/2006/relationships/oleObject" Target="../embeddings/oleObject17.bin"/><Relationship Id="rId21" Type="http://schemas.openxmlformats.org/officeDocument/2006/relationships/image" Target="../media/image45.jpeg"/><Relationship Id="rId7" Type="http://schemas.openxmlformats.org/officeDocument/2006/relationships/image" Target="../media/image32.jpg"/><Relationship Id="rId12" Type="http://schemas.openxmlformats.org/officeDocument/2006/relationships/image" Target="../media/image36.png"/><Relationship Id="rId17" Type="http://schemas.openxmlformats.org/officeDocument/2006/relationships/image" Target="../media/image41.jpeg"/><Relationship Id="rId2" Type="http://schemas.openxmlformats.org/officeDocument/2006/relationships/slideLayout" Target="../slideLayouts/slideLayout1.xml"/><Relationship Id="rId16" Type="http://schemas.openxmlformats.org/officeDocument/2006/relationships/image" Target="../media/image40.jpeg"/><Relationship Id="rId20" Type="http://schemas.openxmlformats.org/officeDocument/2006/relationships/image" Target="../media/image44.png"/><Relationship Id="rId1" Type="http://schemas.openxmlformats.org/officeDocument/2006/relationships/vmlDrawing" Target="../drawings/vmlDrawing3.vml"/><Relationship Id="rId6" Type="http://schemas.openxmlformats.org/officeDocument/2006/relationships/image" Target="../media/image31.wmf"/><Relationship Id="rId11" Type="http://schemas.openxmlformats.org/officeDocument/2006/relationships/image" Target="../media/image35.jpg"/><Relationship Id="rId24" Type="http://schemas.openxmlformats.org/officeDocument/2006/relationships/image" Target="../media/image20.png"/><Relationship Id="rId5" Type="http://schemas.openxmlformats.org/officeDocument/2006/relationships/oleObject" Target="../embeddings/oleObject18.bin"/><Relationship Id="rId15" Type="http://schemas.openxmlformats.org/officeDocument/2006/relationships/image" Target="../media/image39.jpg"/><Relationship Id="rId23" Type="http://schemas.openxmlformats.org/officeDocument/2006/relationships/image" Target="../media/image47.jpeg"/><Relationship Id="rId10" Type="http://schemas.openxmlformats.org/officeDocument/2006/relationships/image" Target="../media/image34.jpg"/><Relationship Id="rId19" Type="http://schemas.openxmlformats.org/officeDocument/2006/relationships/image" Target="../media/image43.png"/><Relationship Id="rId4" Type="http://schemas.openxmlformats.org/officeDocument/2006/relationships/image" Target="../media/image5.wmf"/><Relationship Id="rId9" Type="http://schemas.openxmlformats.org/officeDocument/2006/relationships/image" Target="../media/image33.jpg"/><Relationship Id="rId14" Type="http://schemas.openxmlformats.org/officeDocument/2006/relationships/image" Target="../media/image38.jpg"/><Relationship Id="rId22" Type="http://schemas.openxmlformats.org/officeDocument/2006/relationships/image" Target="../media/image46.jpe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oleObject" Target="../embeddings/oleObject19.bin"/><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919C8B-7104-4324-832B-50B55059D32D}"/>
              </a:ext>
            </a:extLst>
          </p:cNvPr>
          <p:cNvSpPr txBox="1"/>
          <p:nvPr/>
        </p:nvSpPr>
        <p:spPr>
          <a:xfrm>
            <a:off x="0" y="0"/>
            <a:ext cx="1031051" cy="369332"/>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Figure 1</a:t>
            </a:r>
            <a:endParaRPr lang="ko-KR" altLang="en-US" dirty="0">
              <a:latin typeface="Arial" panose="020B0604020202020204" pitchFamily="34" charset="0"/>
              <a:cs typeface="Arial" panose="020B0604020202020204" pitchFamily="34" charset="0"/>
            </a:endParaRPr>
          </a:p>
        </p:txBody>
      </p:sp>
      <p:grpSp>
        <p:nvGrpSpPr>
          <p:cNvPr id="75" name="그룹 74">
            <a:extLst>
              <a:ext uri="{FF2B5EF4-FFF2-40B4-BE49-F238E27FC236}">
                <a16:creationId xmlns:a16="http://schemas.microsoft.com/office/drawing/2014/main" id="{12329D5F-E7CE-4B04-B8BA-0FB8223758C4}"/>
              </a:ext>
            </a:extLst>
          </p:cNvPr>
          <p:cNvGrpSpPr/>
          <p:nvPr/>
        </p:nvGrpSpPr>
        <p:grpSpPr>
          <a:xfrm>
            <a:off x="7584546" y="518589"/>
            <a:ext cx="2469238" cy="3409797"/>
            <a:chOff x="611080" y="3954419"/>
            <a:chExt cx="2469238" cy="3409797"/>
          </a:xfrm>
        </p:grpSpPr>
        <p:pic>
          <p:nvPicPr>
            <p:cNvPr id="34" name="그림 33">
              <a:extLst>
                <a:ext uri="{FF2B5EF4-FFF2-40B4-BE49-F238E27FC236}">
                  <a16:creationId xmlns:a16="http://schemas.microsoft.com/office/drawing/2014/main" id="{59FF2D69-AD46-4E8B-84D4-0574665341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232" r="10630" b="9389"/>
            <a:stretch/>
          </p:blipFill>
          <p:spPr>
            <a:xfrm>
              <a:off x="611080" y="5684652"/>
              <a:ext cx="1922633" cy="1626843"/>
            </a:xfrm>
            <a:prstGeom prst="rect">
              <a:avLst/>
            </a:prstGeom>
          </p:spPr>
        </p:pic>
        <p:pic>
          <p:nvPicPr>
            <p:cNvPr id="35" name="그림 34">
              <a:extLst>
                <a:ext uri="{FF2B5EF4-FFF2-40B4-BE49-F238E27FC236}">
                  <a16:creationId xmlns:a16="http://schemas.microsoft.com/office/drawing/2014/main" id="{326F6B63-58EC-4ADD-9184-8A86219FF6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3" t="1580" r="8147" b="7810"/>
            <a:stretch/>
          </p:blipFill>
          <p:spPr>
            <a:xfrm>
              <a:off x="615167" y="3962871"/>
              <a:ext cx="1922633" cy="1626843"/>
            </a:xfrm>
            <a:prstGeom prst="rect">
              <a:avLst/>
            </a:prstGeom>
          </p:spPr>
        </p:pic>
        <p:pic>
          <p:nvPicPr>
            <p:cNvPr id="36" name="그림 35">
              <a:extLst>
                <a:ext uri="{FF2B5EF4-FFF2-40B4-BE49-F238E27FC236}">
                  <a16:creationId xmlns:a16="http://schemas.microsoft.com/office/drawing/2014/main" id="{1AA94B32-233A-4CBF-895D-1B1F15C444FA}"/>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2673397" y="4219737"/>
              <a:ext cx="208800" cy="2916000"/>
            </a:xfrm>
            <a:prstGeom prst="rect">
              <a:avLst/>
            </a:prstGeom>
          </p:spPr>
        </p:pic>
        <p:sp>
          <p:nvSpPr>
            <p:cNvPr id="37" name="TextBox 36">
              <a:extLst>
                <a:ext uri="{FF2B5EF4-FFF2-40B4-BE49-F238E27FC236}">
                  <a16:creationId xmlns:a16="http://schemas.microsoft.com/office/drawing/2014/main" id="{F1811B5F-6578-48F3-94B0-F32625CE1C09}"/>
                </a:ext>
              </a:extLst>
            </p:cNvPr>
            <p:cNvSpPr txBox="1"/>
            <p:nvPr/>
          </p:nvSpPr>
          <p:spPr>
            <a:xfrm>
              <a:off x="2507725" y="3954419"/>
              <a:ext cx="572593" cy="246221"/>
            </a:xfrm>
            <a:prstGeom prst="rect">
              <a:avLst/>
            </a:prstGeom>
            <a:noFill/>
          </p:spPr>
          <p:txBody>
            <a:bodyPr wrap="square" rtlCol="0">
              <a:spAutoFit/>
            </a:bodyPr>
            <a:lstStyle/>
            <a:p>
              <a:r>
                <a:rPr lang="en-US" altLang="ko-KR" sz="1000" dirty="0">
                  <a:latin typeface="Arial" panose="020B0604020202020204" pitchFamily="34" charset="0"/>
                  <a:cs typeface="Arial" panose="020B0604020202020204" pitchFamily="34" charset="0"/>
                </a:rPr>
                <a:t>22,000</a:t>
              </a:r>
              <a:endParaRPr lang="ko-KR" altLang="en-US" sz="10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AA929468-28B4-4BE8-AB8E-4EE67D5F2E24}"/>
                </a:ext>
              </a:extLst>
            </p:cNvPr>
            <p:cNvSpPr txBox="1"/>
            <p:nvPr/>
          </p:nvSpPr>
          <p:spPr>
            <a:xfrm>
              <a:off x="2655320" y="7117995"/>
              <a:ext cx="210539" cy="246221"/>
            </a:xfrm>
            <a:prstGeom prst="rect">
              <a:avLst/>
            </a:prstGeom>
            <a:noFill/>
          </p:spPr>
          <p:txBody>
            <a:bodyPr wrap="square" rtlCol="0">
              <a:spAutoFit/>
            </a:bodyPr>
            <a:lstStyle/>
            <a:p>
              <a:r>
                <a:rPr lang="en-US" altLang="ko-KR" sz="1000" dirty="0">
                  <a:latin typeface="Arial" panose="020B0604020202020204" pitchFamily="34" charset="0"/>
                  <a:cs typeface="Arial" panose="020B0604020202020204" pitchFamily="34" charset="0"/>
                </a:rPr>
                <a:t>0</a:t>
              </a:r>
              <a:endParaRPr lang="ko-KR" altLang="en-US" sz="1000" dirty="0">
                <a:latin typeface="Arial" panose="020B0604020202020204" pitchFamily="34" charset="0"/>
                <a:cs typeface="Arial" panose="020B0604020202020204" pitchFamily="34" charset="0"/>
              </a:endParaRPr>
            </a:p>
          </p:txBody>
        </p:sp>
      </p:grpSp>
      <p:pic>
        <p:nvPicPr>
          <p:cNvPr id="19" name="그림 18">
            <a:extLst>
              <a:ext uri="{FF2B5EF4-FFF2-40B4-BE49-F238E27FC236}">
                <a16:creationId xmlns:a16="http://schemas.microsoft.com/office/drawing/2014/main" id="{C026F549-A140-4B32-86AE-9E902ADEFF35}"/>
              </a:ext>
            </a:extLst>
          </p:cNvPr>
          <p:cNvPicPr>
            <a:picLocks noChangeAspect="1"/>
          </p:cNvPicPr>
          <p:nvPr/>
        </p:nvPicPr>
        <p:blipFill rotWithShape="1">
          <a:blip r:embed="rId7"/>
          <a:srcRect l="21925" t="8446" r="2825" b="37957"/>
          <a:stretch/>
        </p:blipFill>
        <p:spPr>
          <a:xfrm>
            <a:off x="2806507" y="2590917"/>
            <a:ext cx="1917782" cy="1278521"/>
          </a:xfrm>
          <a:prstGeom prst="rect">
            <a:avLst/>
          </a:prstGeom>
        </p:spPr>
      </p:pic>
      <p:cxnSp>
        <p:nvCxnSpPr>
          <p:cNvPr id="17" name="직선 연결선 16">
            <a:extLst>
              <a:ext uri="{FF2B5EF4-FFF2-40B4-BE49-F238E27FC236}">
                <a16:creationId xmlns:a16="http://schemas.microsoft.com/office/drawing/2014/main" id="{8E306D02-C414-42B3-A6C9-0FF9207225E8}"/>
              </a:ext>
            </a:extLst>
          </p:cNvPr>
          <p:cNvCxnSpPr/>
          <p:nvPr/>
        </p:nvCxnSpPr>
        <p:spPr>
          <a:xfrm>
            <a:off x="3984166" y="2853306"/>
            <a:ext cx="30068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5C87476F-6785-493A-B99C-F392F2C32063}"/>
              </a:ext>
            </a:extLst>
          </p:cNvPr>
          <p:cNvPicPr>
            <a:picLocks noChangeAspect="1"/>
          </p:cNvPicPr>
          <p:nvPr/>
        </p:nvPicPr>
        <p:blipFill rotWithShape="1">
          <a:blip r:embed="rId8"/>
          <a:srcRect l="16141" t="12021" r="8609" b="34383"/>
          <a:stretch/>
        </p:blipFill>
        <p:spPr>
          <a:xfrm>
            <a:off x="5174351" y="2590917"/>
            <a:ext cx="1917782" cy="1278521"/>
          </a:xfrm>
          <a:prstGeom prst="rect">
            <a:avLst/>
          </a:prstGeom>
        </p:spPr>
      </p:pic>
      <p:cxnSp>
        <p:nvCxnSpPr>
          <p:cNvPr id="18" name="직선 연결선 17">
            <a:extLst>
              <a:ext uri="{FF2B5EF4-FFF2-40B4-BE49-F238E27FC236}">
                <a16:creationId xmlns:a16="http://schemas.microsoft.com/office/drawing/2014/main" id="{17EBF538-8CB8-4609-8C7F-552C71D25344}"/>
              </a:ext>
            </a:extLst>
          </p:cNvPr>
          <p:cNvCxnSpPr/>
          <p:nvPr/>
        </p:nvCxnSpPr>
        <p:spPr>
          <a:xfrm>
            <a:off x="6482127" y="2793442"/>
            <a:ext cx="30068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pic>
        <p:nvPicPr>
          <p:cNvPr id="49" name="그림 48">
            <a:extLst>
              <a:ext uri="{FF2B5EF4-FFF2-40B4-BE49-F238E27FC236}">
                <a16:creationId xmlns:a16="http://schemas.microsoft.com/office/drawing/2014/main" id="{7FA9408B-5E54-45F2-B7E5-FBA590282103}"/>
              </a:ext>
            </a:extLst>
          </p:cNvPr>
          <p:cNvPicPr>
            <a:picLocks noChangeAspect="1"/>
          </p:cNvPicPr>
          <p:nvPr/>
        </p:nvPicPr>
        <p:blipFill rotWithShape="1">
          <a:blip r:embed="rId9"/>
          <a:srcRect l="16875" t="27184" r="37438" b="25764"/>
          <a:stretch/>
        </p:blipFill>
        <p:spPr>
          <a:xfrm>
            <a:off x="2807649" y="546712"/>
            <a:ext cx="1916640" cy="1916640"/>
          </a:xfrm>
          <a:prstGeom prst="rect">
            <a:avLst/>
          </a:prstGeom>
        </p:spPr>
      </p:pic>
      <p:sp>
        <p:nvSpPr>
          <p:cNvPr id="50" name="직사각형 49">
            <a:extLst>
              <a:ext uri="{FF2B5EF4-FFF2-40B4-BE49-F238E27FC236}">
                <a16:creationId xmlns:a16="http://schemas.microsoft.com/office/drawing/2014/main" id="{7E6194EF-231A-459B-B1EF-727B92CA8269}"/>
              </a:ext>
            </a:extLst>
          </p:cNvPr>
          <p:cNvSpPr/>
          <p:nvPr/>
        </p:nvSpPr>
        <p:spPr>
          <a:xfrm>
            <a:off x="3904178" y="805113"/>
            <a:ext cx="723532" cy="47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70B4891C-6383-4D25-A199-B52F0F44E74D}"/>
              </a:ext>
            </a:extLst>
          </p:cNvPr>
          <p:cNvSpPr txBox="1"/>
          <p:nvPr/>
        </p:nvSpPr>
        <p:spPr>
          <a:xfrm>
            <a:off x="4189329" y="549327"/>
            <a:ext cx="522900" cy="253916"/>
          </a:xfrm>
          <a:prstGeom prst="rect">
            <a:avLst/>
          </a:prstGeom>
          <a:noFill/>
        </p:spPr>
        <p:txBody>
          <a:bodyPr wrap="none" rtlCol="0">
            <a:spAutoFit/>
          </a:bodyPr>
          <a:lstStyle/>
          <a:p>
            <a:r>
              <a:rPr lang="en-US" altLang="ko-KR" sz="1000" dirty="0">
                <a:solidFill>
                  <a:schemeClr val="bg1"/>
                </a:solidFill>
                <a:latin typeface="Arial" panose="020B0604020202020204" pitchFamily="34" charset="0"/>
                <a:cs typeface="Arial" panose="020B0604020202020204" pitchFamily="34" charset="0"/>
              </a:rPr>
              <a:t>5</a:t>
            </a:r>
            <a:r>
              <a:rPr lang="el-GR" altLang="ko-KR" sz="1000" dirty="0">
                <a:solidFill>
                  <a:schemeClr val="bg1"/>
                </a:solidFill>
                <a:latin typeface="Arial" panose="020B0604020202020204" pitchFamily="34" charset="0"/>
                <a:cs typeface="Arial" panose="020B0604020202020204" pitchFamily="34" charset="0"/>
              </a:rPr>
              <a:t> μ</a:t>
            </a:r>
            <a:r>
              <a:rPr lang="en-US" altLang="ko-KR" sz="1000" dirty="0">
                <a:solidFill>
                  <a:schemeClr val="bg1"/>
                </a:solidFill>
                <a:latin typeface="Arial" panose="020B0604020202020204" pitchFamily="34" charset="0"/>
                <a:cs typeface="Arial" panose="020B0604020202020204" pitchFamily="34" charset="0"/>
              </a:rPr>
              <a:t>m </a:t>
            </a:r>
            <a:endParaRPr lang="ko-KR" altLang="en-US" sz="1000" dirty="0">
              <a:solidFill>
                <a:schemeClr val="bg1"/>
              </a:solidFill>
              <a:latin typeface="Arial" panose="020B0604020202020204" pitchFamily="34" charset="0"/>
              <a:cs typeface="Arial" panose="020B0604020202020204" pitchFamily="34" charset="0"/>
            </a:endParaRPr>
          </a:p>
        </p:txBody>
      </p:sp>
      <p:sp>
        <p:nvSpPr>
          <p:cNvPr id="52" name="자유형: 도형 51">
            <a:extLst>
              <a:ext uri="{FF2B5EF4-FFF2-40B4-BE49-F238E27FC236}">
                <a16:creationId xmlns:a16="http://schemas.microsoft.com/office/drawing/2014/main" id="{6D4D63C9-CF67-449A-A3EE-870753C4D5F0}"/>
              </a:ext>
            </a:extLst>
          </p:cNvPr>
          <p:cNvSpPr/>
          <p:nvPr/>
        </p:nvSpPr>
        <p:spPr>
          <a:xfrm>
            <a:off x="3902035" y="997923"/>
            <a:ext cx="494433" cy="900122"/>
          </a:xfrm>
          <a:custGeom>
            <a:avLst/>
            <a:gdLst>
              <a:gd name="connsiteX0" fmla="*/ 295275 w 371475"/>
              <a:gd name="connsiteY0" fmla="*/ 0 h 676275"/>
              <a:gd name="connsiteX1" fmla="*/ 114300 w 371475"/>
              <a:gd name="connsiteY1" fmla="*/ 266700 h 676275"/>
              <a:gd name="connsiteX2" fmla="*/ 38100 w 371475"/>
              <a:gd name="connsiteY2" fmla="*/ 395287 h 676275"/>
              <a:gd name="connsiteX3" fmla="*/ 0 w 371475"/>
              <a:gd name="connsiteY3" fmla="*/ 471487 h 676275"/>
              <a:gd name="connsiteX4" fmla="*/ 80963 w 371475"/>
              <a:gd name="connsiteY4" fmla="*/ 561975 h 676275"/>
              <a:gd name="connsiteX5" fmla="*/ 157163 w 371475"/>
              <a:gd name="connsiteY5" fmla="*/ 671512 h 676275"/>
              <a:gd name="connsiteX6" fmla="*/ 285750 w 371475"/>
              <a:gd name="connsiteY6" fmla="*/ 676275 h 676275"/>
              <a:gd name="connsiteX7" fmla="*/ 347663 w 371475"/>
              <a:gd name="connsiteY7" fmla="*/ 576262 h 676275"/>
              <a:gd name="connsiteX8" fmla="*/ 371475 w 371475"/>
              <a:gd name="connsiteY8" fmla="*/ 485775 h 676275"/>
              <a:gd name="connsiteX9" fmla="*/ 352425 w 371475"/>
              <a:gd name="connsiteY9" fmla="*/ 409575 h 676275"/>
              <a:gd name="connsiteX10" fmla="*/ 352425 w 371475"/>
              <a:gd name="connsiteY10" fmla="*/ 347662 h 676275"/>
              <a:gd name="connsiteX11" fmla="*/ 338138 w 371475"/>
              <a:gd name="connsiteY11" fmla="*/ 271462 h 676275"/>
              <a:gd name="connsiteX12" fmla="*/ 366713 w 371475"/>
              <a:gd name="connsiteY12" fmla="*/ 195262 h 676275"/>
              <a:gd name="connsiteX13" fmla="*/ 328613 w 371475"/>
              <a:gd name="connsiteY13" fmla="*/ 138112 h 676275"/>
              <a:gd name="connsiteX14" fmla="*/ 295275 w 371475"/>
              <a:gd name="connsiteY14"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475" h="676275">
                <a:moveTo>
                  <a:pt x="295275" y="0"/>
                </a:moveTo>
                <a:lnTo>
                  <a:pt x="114300" y="266700"/>
                </a:lnTo>
                <a:lnTo>
                  <a:pt x="38100" y="395287"/>
                </a:lnTo>
                <a:lnTo>
                  <a:pt x="0" y="471487"/>
                </a:lnTo>
                <a:lnTo>
                  <a:pt x="80963" y="561975"/>
                </a:lnTo>
                <a:lnTo>
                  <a:pt x="157163" y="671512"/>
                </a:lnTo>
                <a:lnTo>
                  <a:pt x="285750" y="676275"/>
                </a:lnTo>
                <a:lnTo>
                  <a:pt x="347663" y="576262"/>
                </a:lnTo>
                <a:lnTo>
                  <a:pt x="371475" y="485775"/>
                </a:lnTo>
                <a:lnTo>
                  <a:pt x="352425" y="409575"/>
                </a:lnTo>
                <a:lnTo>
                  <a:pt x="352425" y="347662"/>
                </a:lnTo>
                <a:lnTo>
                  <a:pt x="338138" y="271462"/>
                </a:lnTo>
                <a:lnTo>
                  <a:pt x="366713" y="195262"/>
                </a:lnTo>
                <a:lnTo>
                  <a:pt x="328613" y="138112"/>
                </a:lnTo>
                <a:lnTo>
                  <a:pt x="295275" y="0"/>
                </a:lnTo>
                <a:close/>
              </a:path>
            </a:pathLst>
          </a:custGeom>
          <a:no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자유형: 도형 52">
            <a:extLst>
              <a:ext uri="{FF2B5EF4-FFF2-40B4-BE49-F238E27FC236}">
                <a16:creationId xmlns:a16="http://schemas.microsoft.com/office/drawing/2014/main" id="{8D63A9C7-4695-4A8F-9F97-0D9A51BA53D9}"/>
              </a:ext>
            </a:extLst>
          </p:cNvPr>
          <p:cNvSpPr/>
          <p:nvPr/>
        </p:nvSpPr>
        <p:spPr>
          <a:xfrm>
            <a:off x="3065301" y="1669845"/>
            <a:ext cx="1261439" cy="747989"/>
          </a:xfrm>
          <a:custGeom>
            <a:avLst/>
            <a:gdLst>
              <a:gd name="connsiteX0" fmla="*/ 566738 w 947738"/>
              <a:gd name="connsiteY0" fmla="*/ 0 h 561975"/>
              <a:gd name="connsiteX1" fmla="*/ 490538 w 947738"/>
              <a:gd name="connsiteY1" fmla="*/ 71437 h 561975"/>
              <a:gd name="connsiteX2" fmla="*/ 381000 w 947738"/>
              <a:gd name="connsiteY2" fmla="*/ 138112 h 561975"/>
              <a:gd name="connsiteX3" fmla="*/ 338138 w 947738"/>
              <a:gd name="connsiteY3" fmla="*/ 161925 h 561975"/>
              <a:gd name="connsiteX4" fmla="*/ 219075 w 947738"/>
              <a:gd name="connsiteY4" fmla="*/ 190500 h 561975"/>
              <a:gd name="connsiteX5" fmla="*/ 114300 w 947738"/>
              <a:gd name="connsiteY5" fmla="*/ 223837 h 561975"/>
              <a:gd name="connsiteX6" fmla="*/ 28575 w 947738"/>
              <a:gd name="connsiteY6" fmla="*/ 285750 h 561975"/>
              <a:gd name="connsiteX7" fmla="*/ 4763 w 947738"/>
              <a:gd name="connsiteY7" fmla="*/ 342900 h 561975"/>
              <a:gd name="connsiteX8" fmla="*/ 0 w 947738"/>
              <a:gd name="connsiteY8" fmla="*/ 438150 h 561975"/>
              <a:gd name="connsiteX9" fmla="*/ 38100 w 947738"/>
              <a:gd name="connsiteY9" fmla="*/ 547687 h 561975"/>
              <a:gd name="connsiteX10" fmla="*/ 57150 w 947738"/>
              <a:gd name="connsiteY10" fmla="*/ 561975 h 561975"/>
              <a:gd name="connsiteX11" fmla="*/ 428625 w 947738"/>
              <a:gd name="connsiteY11" fmla="*/ 538162 h 561975"/>
              <a:gd name="connsiteX12" fmla="*/ 723900 w 947738"/>
              <a:gd name="connsiteY12" fmla="*/ 504825 h 561975"/>
              <a:gd name="connsiteX13" fmla="*/ 857250 w 947738"/>
              <a:gd name="connsiteY13" fmla="*/ 495300 h 561975"/>
              <a:gd name="connsiteX14" fmla="*/ 895350 w 947738"/>
              <a:gd name="connsiteY14" fmla="*/ 476250 h 561975"/>
              <a:gd name="connsiteX15" fmla="*/ 938213 w 947738"/>
              <a:gd name="connsiteY15" fmla="*/ 385762 h 561975"/>
              <a:gd name="connsiteX16" fmla="*/ 947738 w 947738"/>
              <a:gd name="connsiteY16" fmla="*/ 247650 h 561975"/>
              <a:gd name="connsiteX17" fmla="*/ 942975 w 947738"/>
              <a:gd name="connsiteY17" fmla="*/ 166687 h 561975"/>
              <a:gd name="connsiteX18" fmla="*/ 900113 w 947738"/>
              <a:gd name="connsiteY18" fmla="*/ 185737 h 561975"/>
              <a:gd name="connsiteX19" fmla="*/ 809625 w 947738"/>
              <a:gd name="connsiteY19" fmla="*/ 180975 h 561975"/>
              <a:gd name="connsiteX20" fmla="*/ 747713 w 947738"/>
              <a:gd name="connsiteY20" fmla="*/ 176212 h 561975"/>
              <a:gd name="connsiteX21" fmla="*/ 647700 w 947738"/>
              <a:gd name="connsiteY21" fmla="*/ 33337 h 561975"/>
              <a:gd name="connsiteX22" fmla="*/ 566738 w 947738"/>
              <a:gd name="connsiteY22"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7738" h="561975">
                <a:moveTo>
                  <a:pt x="566738" y="0"/>
                </a:moveTo>
                <a:lnTo>
                  <a:pt x="490538" y="71437"/>
                </a:lnTo>
                <a:lnTo>
                  <a:pt x="381000" y="138112"/>
                </a:lnTo>
                <a:lnTo>
                  <a:pt x="338138" y="161925"/>
                </a:lnTo>
                <a:lnTo>
                  <a:pt x="219075" y="190500"/>
                </a:lnTo>
                <a:lnTo>
                  <a:pt x="114300" y="223837"/>
                </a:lnTo>
                <a:lnTo>
                  <a:pt x="28575" y="285750"/>
                </a:lnTo>
                <a:lnTo>
                  <a:pt x="4763" y="342900"/>
                </a:lnTo>
                <a:lnTo>
                  <a:pt x="0" y="438150"/>
                </a:lnTo>
                <a:lnTo>
                  <a:pt x="38100" y="547687"/>
                </a:lnTo>
                <a:lnTo>
                  <a:pt x="57150" y="561975"/>
                </a:lnTo>
                <a:lnTo>
                  <a:pt x="428625" y="538162"/>
                </a:lnTo>
                <a:lnTo>
                  <a:pt x="723900" y="504825"/>
                </a:lnTo>
                <a:lnTo>
                  <a:pt x="857250" y="495300"/>
                </a:lnTo>
                <a:lnTo>
                  <a:pt x="895350" y="476250"/>
                </a:lnTo>
                <a:lnTo>
                  <a:pt x="938213" y="385762"/>
                </a:lnTo>
                <a:lnTo>
                  <a:pt x="947738" y="247650"/>
                </a:lnTo>
                <a:lnTo>
                  <a:pt x="942975" y="166687"/>
                </a:lnTo>
                <a:lnTo>
                  <a:pt x="900113" y="185737"/>
                </a:lnTo>
                <a:lnTo>
                  <a:pt x="809625" y="180975"/>
                </a:lnTo>
                <a:lnTo>
                  <a:pt x="747713" y="176212"/>
                </a:lnTo>
                <a:lnTo>
                  <a:pt x="647700" y="33337"/>
                </a:lnTo>
                <a:lnTo>
                  <a:pt x="566738" y="0"/>
                </a:lnTo>
                <a:close/>
              </a:path>
            </a:pathLst>
          </a:custGeom>
          <a:no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6" name="그림 55">
            <a:extLst>
              <a:ext uri="{FF2B5EF4-FFF2-40B4-BE49-F238E27FC236}">
                <a16:creationId xmlns:a16="http://schemas.microsoft.com/office/drawing/2014/main" id="{07C66CA5-6B4B-46D9-A433-46B787A3B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81843" y="542617"/>
            <a:ext cx="1916640" cy="1924831"/>
          </a:xfrm>
          <a:prstGeom prst="rect">
            <a:avLst/>
          </a:prstGeom>
        </p:spPr>
      </p:pic>
      <p:sp>
        <p:nvSpPr>
          <p:cNvPr id="57" name="자유형: 도형 56">
            <a:extLst>
              <a:ext uri="{FF2B5EF4-FFF2-40B4-BE49-F238E27FC236}">
                <a16:creationId xmlns:a16="http://schemas.microsoft.com/office/drawing/2014/main" id="{C9042C0B-19CB-4C38-945F-05478E32D5E5}"/>
              </a:ext>
            </a:extLst>
          </p:cNvPr>
          <p:cNvSpPr/>
          <p:nvPr/>
        </p:nvSpPr>
        <p:spPr>
          <a:xfrm>
            <a:off x="6232214" y="1031730"/>
            <a:ext cx="494433" cy="900122"/>
          </a:xfrm>
          <a:custGeom>
            <a:avLst/>
            <a:gdLst>
              <a:gd name="connsiteX0" fmla="*/ 295275 w 371475"/>
              <a:gd name="connsiteY0" fmla="*/ 0 h 676275"/>
              <a:gd name="connsiteX1" fmla="*/ 114300 w 371475"/>
              <a:gd name="connsiteY1" fmla="*/ 266700 h 676275"/>
              <a:gd name="connsiteX2" fmla="*/ 38100 w 371475"/>
              <a:gd name="connsiteY2" fmla="*/ 395287 h 676275"/>
              <a:gd name="connsiteX3" fmla="*/ 0 w 371475"/>
              <a:gd name="connsiteY3" fmla="*/ 471487 h 676275"/>
              <a:gd name="connsiteX4" fmla="*/ 80963 w 371475"/>
              <a:gd name="connsiteY4" fmla="*/ 561975 h 676275"/>
              <a:gd name="connsiteX5" fmla="*/ 157163 w 371475"/>
              <a:gd name="connsiteY5" fmla="*/ 671512 h 676275"/>
              <a:gd name="connsiteX6" fmla="*/ 285750 w 371475"/>
              <a:gd name="connsiteY6" fmla="*/ 676275 h 676275"/>
              <a:gd name="connsiteX7" fmla="*/ 347663 w 371475"/>
              <a:gd name="connsiteY7" fmla="*/ 576262 h 676275"/>
              <a:gd name="connsiteX8" fmla="*/ 371475 w 371475"/>
              <a:gd name="connsiteY8" fmla="*/ 485775 h 676275"/>
              <a:gd name="connsiteX9" fmla="*/ 352425 w 371475"/>
              <a:gd name="connsiteY9" fmla="*/ 409575 h 676275"/>
              <a:gd name="connsiteX10" fmla="*/ 352425 w 371475"/>
              <a:gd name="connsiteY10" fmla="*/ 347662 h 676275"/>
              <a:gd name="connsiteX11" fmla="*/ 338138 w 371475"/>
              <a:gd name="connsiteY11" fmla="*/ 271462 h 676275"/>
              <a:gd name="connsiteX12" fmla="*/ 366713 w 371475"/>
              <a:gd name="connsiteY12" fmla="*/ 195262 h 676275"/>
              <a:gd name="connsiteX13" fmla="*/ 328613 w 371475"/>
              <a:gd name="connsiteY13" fmla="*/ 138112 h 676275"/>
              <a:gd name="connsiteX14" fmla="*/ 295275 w 371475"/>
              <a:gd name="connsiteY14"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475" h="676275">
                <a:moveTo>
                  <a:pt x="295275" y="0"/>
                </a:moveTo>
                <a:lnTo>
                  <a:pt x="114300" y="266700"/>
                </a:lnTo>
                <a:lnTo>
                  <a:pt x="38100" y="395287"/>
                </a:lnTo>
                <a:lnTo>
                  <a:pt x="0" y="471487"/>
                </a:lnTo>
                <a:lnTo>
                  <a:pt x="80963" y="561975"/>
                </a:lnTo>
                <a:lnTo>
                  <a:pt x="157163" y="671512"/>
                </a:lnTo>
                <a:lnTo>
                  <a:pt x="285750" y="676275"/>
                </a:lnTo>
                <a:lnTo>
                  <a:pt x="347663" y="576262"/>
                </a:lnTo>
                <a:lnTo>
                  <a:pt x="371475" y="485775"/>
                </a:lnTo>
                <a:lnTo>
                  <a:pt x="352425" y="409575"/>
                </a:lnTo>
                <a:lnTo>
                  <a:pt x="352425" y="347662"/>
                </a:lnTo>
                <a:lnTo>
                  <a:pt x="338138" y="271462"/>
                </a:lnTo>
                <a:lnTo>
                  <a:pt x="366713" y="195262"/>
                </a:lnTo>
                <a:lnTo>
                  <a:pt x="328613" y="138112"/>
                </a:lnTo>
                <a:lnTo>
                  <a:pt x="295275" y="0"/>
                </a:lnTo>
                <a:close/>
              </a:path>
            </a:pathLst>
          </a:custGeom>
          <a:no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57">
            <a:extLst>
              <a:ext uri="{FF2B5EF4-FFF2-40B4-BE49-F238E27FC236}">
                <a16:creationId xmlns:a16="http://schemas.microsoft.com/office/drawing/2014/main" id="{0C39C00C-CFAD-4D5A-9D15-5C92A94A1B31}"/>
              </a:ext>
            </a:extLst>
          </p:cNvPr>
          <p:cNvSpPr/>
          <p:nvPr/>
        </p:nvSpPr>
        <p:spPr>
          <a:xfrm>
            <a:off x="5395480" y="1703652"/>
            <a:ext cx="1261439" cy="747989"/>
          </a:xfrm>
          <a:custGeom>
            <a:avLst/>
            <a:gdLst>
              <a:gd name="connsiteX0" fmla="*/ 566738 w 947738"/>
              <a:gd name="connsiteY0" fmla="*/ 0 h 561975"/>
              <a:gd name="connsiteX1" fmla="*/ 490538 w 947738"/>
              <a:gd name="connsiteY1" fmla="*/ 71437 h 561975"/>
              <a:gd name="connsiteX2" fmla="*/ 381000 w 947738"/>
              <a:gd name="connsiteY2" fmla="*/ 138112 h 561975"/>
              <a:gd name="connsiteX3" fmla="*/ 338138 w 947738"/>
              <a:gd name="connsiteY3" fmla="*/ 161925 h 561975"/>
              <a:gd name="connsiteX4" fmla="*/ 219075 w 947738"/>
              <a:gd name="connsiteY4" fmla="*/ 190500 h 561975"/>
              <a:gd name="connsiteX5" fmla="*/ 114300 w 947738"/>
              <a:gd name="connsiteY5" fmla="*/ 223837 h 561975"/>
              <a:gd name="connsiteX6" fmla="*/ 28575 w 947738"/>
              <a:gd name="connsiteY6" fmla="*/ 285750 h 561975"/>
              <a:gd name="connsiteX7" fmla="*/ 4763 w 947738"/>
              <a:gd name="connsiteY7" fmla="*/ 342900 h 561975"/>
              <a:gd name="connsiteX8" fmla="*/ 0 w 947738"/>
              <a:gd name="connsiteY8" fmla="*/ 438150 h 561975"/>
              <a:gd name="connsiteX9" fmla="*/ 38100 w 947738"/>
              <a:gd name="connsiteY9" fmla="*/ 547687 h 561975"/>
              <a:gd name="connsiteX10" fmla="*/ 57150 w 947738"/>
              <a:gd name="connsiteY10" fmla="*/ 561975 h 561975"/>
              <a:gd name="connsiteX11" fmla="*/ 428625 w 947738"/>
              <a:gd name="connsiteY11" fmla="*/ 538162 h 561975"/>
              <a:gd name="connsiteX12" fmla="*/ 723900 w 947738"/>
              <a:gd name="connsiteY12" fmla="*/ 504825 h 561975"/>
              <a:gd name="connsiteX13" fmla="*/ 857250 w 947738"/>
              <a:gd name="connsiteY13" fmla="*/ 495300 h 561975"/>
              <a:gd name="connsiteX14" fmla="*/ 895350 w 947738"/>
              <a:gd name="connsiteY14" fmla="*/ 476250 h 561975"/>
              <a:gd name="connsiteX15" fmla="*/ 938213 w 947738"/>
              <a:gd name="connsiteY15" fmla="*/ 385762 h 561975"/>
              <a:gd name="connsiteX16" fmla="*/ 947738 w 947738"/>
              <a:gd name="connsiteY16" fmla="*/ 247650 h 561975"/>
              <a:gd name="connsiteX17" fmla="*/ 942975 w 947738"/>
              <a:gd name="connsiteY17" fmla="*/ 166687 h 561975"/>
              <a:gd name="connsiteX18" fmla="*/ 900113 w 947738"/>
              <a:gd name="connsiteY18" fmla="*/ 185737 h 561975"/>
              <a:gd name="connsiteX19" fmla="*/ 809625 w 947738"/>
              <a:gd name="connsiteY19" fmla="*/ 180975 h 561975"/>
              <a:gd name="connsiteX20" fmla="*/ 747713 w 947738"/>
              <a:gd name="connsiteY20" fmla="*/ 176212 h 561975"/>
              <a:gd name="connsiteX21" fmla="*/ 647700 w 947738"/>
              <a:gd name="connsiteY21" fmla="*/ 33337 h 561975"/>
              <a:gd name="connsiteX22" fmla="*/ 566738 w 947738"/>
              <a:gd name="connsiteY22" fmla="*/ 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7738" h="561975">
                <a:moveTo>
                  <a:pt x="566738" y="0"/>
                </a:moveTo>
                <a:lnTo>
                  <a:pt x="490538" y="71437"/>
                </a:lnTo>
                <a:lnTo>
                  <a:pt x="381000" y="138112"/>
                </a:lnTo>
                <a:lnTo>
                  <a:pt x="338138" y="161925"/>
                </a:lnTo>
                <a:lnTo>
                  <a:pt x="219075" y="190500"/>
                </a:lnTo>
                <a:lnTo>
                  <a:pt x="114300" y="223837"/>
                </a:lnTo>
                <a:lnTo>
                  <a:pt x="28575" y="285750"/>
                </a:lnTo>
                <a:lnTo>
                  <a:pt x="4763" y="342900"/>
                </a:lnTo>
                <a:lnTo>
                  <a:pt x="0" y="438150"/>
                </a:lnTo>
                <a:lnTo>
                  <a:pt x="38100" y="547687"/>
                </a:lnTo>
                <a:lnTo>
                  <a:pt x="57150" y="561975"/>
                </a:lnTo>
                <a:lnTo>
                  <a:pt x="428625" y="538162"/>
                </a:lnTo>
                <a:lnTo>
                  <a:pt x="723900" y="504825"/>
                </a:lnTo>
                <a:lnTo>
                  <a:pt x="857250" y="495300"/>
                </a:lnTo>
                <a:lnTo>
                  <a:pt x="895350" y="476250"/>
                </a:lnTo>
                <a:lnTo>
                  <a:pt x="938213" y="385762"/>
                </a:lnTo>
                <a:lnTo>
                  <a:pt x="947738" y="247650"/>
                </a:lnTo>
                <a:lnTo>
                  <a:pt x="942975" y="166687"/>
                </a:lnTo>
                <a:lnTo>
                  <a:pt x="900113" y="185737"/>
                </a:lnTo>
                <a:lnTo>
                  <a:pt x="809625" y="180975"/>
                </a:lnTo>
                <a:lnTo>
                  <a:pt x="747713" y="176212"/>
                </a:lnTo>
                <a:lnTo>
                  <a:pt x="647700" y="33337"/>
                </a:lnTo>
                <a:lnTo>
                  <a:pt x="566738" y="0"/>
                </a:lnTo>
                <a:close/>
              </a:path>
            </a:pathLst>
          </a:custGeom>
          <a:no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8952BF39-2D8D-4908-8F3A-29B2B934B5C7}"/>
              </a:ext>
            </a:extLst>
          </p:cNvPr>
          <p:cNvSpPr/>
          <p:nvPr/>
        </p:nvSpPr>
        <p:spPr>
          <a:xfrm>
            <a:off x="6293519" y="805113"/>
            <a:ext cx="723532" cy="47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TextBox 59">
            <a:extLst>
              <a:ext uri="{FF2B5EF4-FFF2-40B4-BE49-F238E27FC236}">
                <a16:creationId xmlns:a16="http://schemas.microsoft.com/office/drawing/2014/main" id="{331B7569-E024-4E4E-BF71-34F17DC2ABF9}"/>
              </a:ext>
            </a:extLst>
          </p:cNvPr>
          <p:cNvSpPr txBox="1"/>
          <p:nvPr/>
        </p:nvSpPr>
        <p:spPr>
          <a:xfrm>
            <a:off x="6603768" y="563142"/>
            <a:ext cx="522900" cy="253916"/>
          </a:xfrm>
          <a:prstGeom prst="rect">
            <a:avLst/>
          </a:prstGeom>
          <a:noFill/>
        </p:spPr>
        <p:txBody>
          <a:bodyPr wrap="none" rtlCol="0">
            <a:spAutoFit/>
          </a:bodyPr>
          <a:lstStyle/>
          <a:p>
            <a:r>
              <a:rPr lang="en-US" altLang="ko-KR" sz="1000" dirty="0">
                <a:solidFill>
                  <a:schemeClr val="bg1"/>
                </a:solidFill>
                <a:latin typeface="Arial" panose="020B0604020202020204" pitchFamily="34" charset="0"/>
                <a:cs typeface="Arial" panose="020B0604020202020204" pitchFamily="34" charset="0"/>
              </a:rPr>
              <a:t>5</a:t>
            </a:r>
            <a:r>
              <a:rPr lang="el-GR" altLang="ko-KR" sz="1000" dirty="0">
                <a:solidFill>
                  <a:schemeClr val="bg1"/>
                </a:solidFill>
                <a:latin typeface="Arial" panose="020B0604020202020204" pitchFamily="34" charset="0"/>
                <a:cs typeface="Arial" panose="020B0604020202020204" pitchFamily="34" charset="0"/>
              </a:rPr>
              <a:t> μ</a:t>
            </a:r>
            <a:r>
              <a:rPr lang="en-US" altLang="ko-KR" sz="1000" dirty="0">
                <a:solidFill>
                  <a:schemeClr val="bg1"/>
                </a:solidFill>
                <a:latin typeface="Arial" panose="020B0604020202020204" pitchFamily="34" charset="0"/>
                <a:cs typeface="Arial" panose="020B0604020202020204" pitchFamily="34" charset="0"/>
              </a:rPr>
              <a:t>m </a:t>
            </a:r>
            <a:endParaRPr lang="ko-KR" altLang="en-US" sz="1000" dirty="0">
              <a:solidFill>
                <a:schemeClr val="bg1"/>
              </a:solidFill>
              <a:latin typeface="Arial" panose="020B0604020202020204" pitchFamily="34" charset="0"/>
              <a:cs typeface="Arial" panose="020B0604020202020204" pitchFamily="34" charset="0"/>
            </a:endParaRPr>
          </a:p>
        </p:txBody>
      </p:sp>
      <p:graphicFrame>
        <p:nvGraphicFramePr>
          <p:cNvPr id="65" name="개체 64">
            <a:extLst>
              <a:ext uri="{FF2B5EF4-FFF2-40B4-BE49-F238E27FC236}">
                <a16:creationId xmlns:a16="http://schemas.microsoft.com/office/drawing/2014/main" id="{7868856F-26DE-4F1B-BE66-1F50DBAF3DB7}"/>
              </a:ext>
            </a:extLst>
          </p:cNvPr>
          <p:cNvGraphicFramePr>
            <a:graphicFrameLocks noChangeAspect="1"/>
          </p:cNvGraphicFramePr>
          <p:nvPr>
            <p:extLst/>
          </p:nvPr>
        </p:nvGraphicFramePr>
        <p:xfrm>
          <a:off x="2837214" y="2908085"/>
          <a:ext cx="962026" cy="962025"/>
        </p:xfrm>
        <a:graphic>
          <a:graphicData uri="http://schemas.openxmlformats.org/presentationml/2006/ole">
            <mc:AlternateContent xmlns:mc="http://schemas.openxmlformats.org/markup-compatibility/2006">
              <mc:Choice xmlns:v="urn:schemas-microsoft-com:vml" Requires="v">
                <p:oleObj spid="_x0000_s4123" name="Graph" r:id="rId11" imgW="2926080" imgH="2926080" progId="Origin95.Graph">
                  <p:embed/>
                </p:oleObj>
              </mc:Choice>
              <mc:Fallback>
                <p:oleObj name="Graph" r:id="rId11" imgW="2926080" imgH="2926080" progId="Origin95.Graph">
                  <p:embed/>
                  <p:pic>
                    <p:nvPicPr>
                      <p:cNvPr id="65" name="개체 64">
                        <a:extLst>
                          <a:ext uri="{FF2B5EF4-FFF2-40B4-BE49-F238E27FC236}">
                            <a16:creationId xmlns:a16="http://schemas.microsoft.com/office/drawing/2014/main" id="{7868856F-26DE-4F1B-BE66-1F50DBAF3DB7}"/>
                          </a:ext>
                        </a:extLst>
                      </p:cNvPr>
                      <p:cNvPicPr/>
                      <p:nvPr/>
                    </p:nvPicPr>
                    <p:blipFill>
                      <a:blip r:embed="rId12"/>
                      <a:stretch>
                        <a:fillRect/>
                      </a:stretch>
                    </p:blipFill>
                    <p:spPr>
                      <a:xfrm>
                        <a:off x="2837214" y="2908085"/>
                        <a:ext cx="962026" cy="962025"/>
                      </a:xfrm>
                      <a:prstGeom prst="rect">
                        <a:avLst/>
                      </a:prstGeom>
                    </p:spPr>
                  </p:pic>
                </p:oleObj>
              </mc:Fallback>
            </mc:AlternateContent>
          </a:graphicData>
        </a:graphic>
      </p:graphicFrame>
      <p:graphicFrame>
        <p:nvGraphicFramePr>
          <p:cNvPr id="66" name="개체 65">
            <a:extLst>
              <a:ext uri="{FF2B5EF4-FFF2-40B4-BE49-F238E27FC236}">
                <a16:creationId xmlns:a16="http://schemas.microsoft.com/office/drawing/2014/main" id="{6DAC5C9F-9AE3-4E1F-BE46-9CD2D83B7AC0}"/>
              </a:ext>
            </a:extLst>
          </p:cNvPr>
          <p:cNvGraphicFramePr>
            <a:graphicFrameLocks noChangeAspect="1"/>
          </p:cNvGraphicFramePr>
          <p:nvPr>
            <p:extLst/>
          </p:nvPr>
        </p:nvGraphicFramePr>
        <p:xfrm>
          <a:off x="5174683" y="2908085"/>
          <a:ext cx="962025" cy="962025"/>
        </p:xfrm>
        <a:graphic>
          <a:graphicData uri="http://schemas.openxmlformats.org/presentationml/2006/ole">
            <mc:AlternateContent xmlns:mc="http://schemas.openxmlformats.org/markup-compatibility/2006">
              <mc:Choice xmlns:v="urn:schemas-microsoft-com:vml" Requires="v">
                <p:oleObj spid="_x0000_s4124" name="Graph" r:id="rId13" imgW="2926080" imgH="2926080" progId="Origin95.Graph">
                  <p:embed/>
                </p:oleObj>
              </mc:Choice>
              <mc:Fallback>
                <p:oleObj name="Graph" r:id="rId13" imgW="2926080" imgH="2926080" progId="Origin95.Graph">
                  <p:embed/>
                  <p:pic>
                    <p:nvPicPr>
                      <p:cNvPr id="66" name="개체 65">
                        <a:extLst>
                          <a:ext uri="{FF2B5EF4-FFF2-40B4-BE49-F238E27FC236}">
                            <a16:creationId xmlns:a16="http://schemas.microsoft.com/office/drawing/2014/main" id="{6DAC5C9F-9AE3-4E1F-BE46-9CD2D83B7AC0}"/>
                          </a:ext>
                        </a:extLst>
                      </p:cNvPr>
                      <p:cNvPicPr/>
                      <p:nvPr/>
                    </p:nvPicPr>
                    <p:blipFill>
                      <a:blip r:embed="rId14"/>
                      <a:stretch>
                        <a:fillRect/>
                      </a:stretch>
                    </p:blipFill>
                    <p:spPr>
                      <a:xfrm>
                        <a:off x="5174683" y="2908085"/>
                        <a:ext cx="962025" cy="962025"/>
                      </a:xfrm>
                      <a:prstGeom prst="rect">
                        <a:avLst/>
                      </a:prstGeom>
                    </p:spPr>
                  </p:pic>
                </p:oleObj>
              </mc:Fallback>
            </mc:AlternateContent>
          </a:graphicData>
        </a:graphic>
      </p:graphicFrame>
      <p:graphicFrame>
        <p:nvGraphicFramePr>
          <p:cNvPr id="69" name="개체 68">
            <a:extLst>
              <a:ext uri="{FF2B5EF4-FFF2-40B4-BE49-F238E27FC236}">
                <a16:creationId xmlns:a16="http://schemas.microsoft.com/office/drawing/2014/main" id="{E817E13D-6C7A-4A9D-86FC-62A571214EC1}"/>
              </a:ext>
            </a:extLst>
          </p:cNvPr>
          <p:cNvGraphicFramePr>
            <a:graphicFrameLocks noChangeAspect="1"/>
          </p:cNvGraphicFramePr>
          <p:nvPr>
            <p:extLst/>
          </p:nvPr>
        </p:nvGraphicFramePr>
        <p:xfrm>
          <a:off x="4576092" y="3699510"/>
          <a:ext cx="3474001" cy="3474000"/>
        </p:xfrm>
        <a:graphic>
          <a:graphicData uri="http://schemas.openxmlformats.org/presentationml/2006/ole">
            <mc:AlternateContent xmlns:mc="http://schemas.openxmlformats.org/markup-compatibility/2006">
              <mc:Choice xmlns:v="urn:schemas-microsoft-com:vml" Requires="v">
                <p:oleObj spid="_x0000_s4125" name="Graph" r:id="rId15" imgW="2926080" imgH="2926080" progId="Origin50.Graph">
                  <p:embed/>
                </p:oleObj>
              </mc:Choice>
              <mc:Fallback>
                <p:oleObj name="Graph" r:id="rId15" imgW="2926080" imgH="2926080" progId="Origin50.Graph">
                  <p:embed/>
                  <p:pic>
                    <p:nvPicPr>
                      <p:cNvPr id="69" name="개체 68">
                        <a:extLst>
                          <a:ext uri="{FF2B5EF4-FFF2-40B4-BE49-F238E27FC236}">
                            <a16:creationId xmlns:a16="http://schemas.microsoft.com/office/drawing/2014/main" id="{E817E13D-6C7A-4A9D-86FC-62A571214EC1}"/>
                          </a:ext>
                        </a:extLst>
                      </p:cNvPr>
                      <p:cNvPicPr/>
                      <p:nvPr/>
                    </p:nvPicPr>
                    <p:blipFill>
                      <a:blip r:embed="rId16"/>
                      <a:stretch>
                        <a:fillRect/>
                      </a:stretch>
                    </p:blipFill>
                    <p:spPr>
                      <a:xfrm>
                        <a:off x="4576092" y="3699510"/>
                        <a:ext cx="3474001" cy="3474000"/>
                      </a:xfrm>
                      <a:prstGeom prst="rect">
                        <a:avLst/>
                      </a:prstGeom>
                    </p:spPr>
                  </p:pic>
                </p:oleObj>
              </mc:Fallback>
            </mc:AlternateContent>
          </a:graphicData>
        </a:graphic>
      </p:graphicFrame>
      <p:graphicFrame>
        <p:nvGraphicFramePr>
          <p:cNvPr id="70" name="개체 69">
            <a:extLst>
              <a:ext uri="{FF2B5EF4-FFF2-40B4-BE49-F238E27FC236}">
                <a16:creationId xmlns:a16="http://schemas.microsoft.com/office/drawing/2014/main" id="{FDF550C4-2128-4D9D-9107-D195F83FE20F}"/>
              </a:ext>
            </a:extLst>
          </p:cNvPr>
          <p:cNvGraphicFramePr>
            <a:graphicFrameLocks noChangeAspect="1"/>
          </p:cNvGraphicFramePr>
          <p:nvPr>
            <p:extLst/>
          </p:nvPr>
        </p:nvGraphicFramePr>
        <p:xfrm>
          <a:off x="1602419" y="3901424"/>
          <a:ext cx="2925763" cy="2925762"/>
        </p:xfrm>
        <a:graphic>
          <a:graphicData uri="http://schemas.openxmlformats.org/presentationml/2006/ole">
            <mc:AlternateContent xmlns:mc="http://schemas.openxmlformats.org/markup-compatibility/2006">
              <mc:Choice xmlns:v="urn:schemas-microsoft-com:vml" Requires="v">
                <p:oleObj spid="_x0000_s4126" name="Graph" r:id="rId17" imgW="2926080" imgH="2926080" progId="Origin50.Graph">
                  <p:embed/>
                </p:oleObj>
              </mc:Choice>
              <mc:Fallback>
                <p:oleObj name="Graph" r:id="rId17" imgW="2926080" imgH="2926080" progId="Origin50.Graph">
                  <p:embed/>
                  <p:pic>
                    <p:nvPicPr>
                      <p:cNvPr id="70" name="개체 69">
                        <a:extLst>
                          <a:ext uri="{FF2B5EF4-FFF2-40B4-BE49-F238E27FC236}">
                            <a16:creationId xmlns:a16="http://schemas.microsoft.com/office/drawing/2014/main" id="{FDF550C4-2128-4D9D-9107-D195F83FE20F}"/>
                          </a:ext>
                        </a:extLst>
                      </p:cNvPr>
                      <p:cNvPicPr/>
                      <p:nvPr/>
                    </p:nvPicPr>
                    <p:blipFill>
                      <a:blip r:embed="rId18"/>
                      <a:stretch>
                        <a:fillRect/>
                      </a:stretch>
                    </p:blipFill>
                    <p:spPr>
                      <a:xfrm>
                        <a:off x="1602419" y="3901424"/>
                        <a:ext cx="2925763" cy="2925762"/>
                      </a:xfrm>
                      <a:prstGeom prst="rect">
                        <a:avLst/>
                      </a:prstGeom>
                    </p:spPr>
                  </p:pic>
                </p:oleObj>
              </mc:Fallback>
            </mc:AlternateContent>
          </a:graphicData>
        </a:graphic>
      </p:graphicFrame>
      <p:sp>
        <p:nvSpPr>
          <p:cNvPr id="71" name="TextBox 70">
            <a:extLst>
              <a:ext uri="{FF2B5EF4-FFF2-40B4-BE49-F238E27FC236}">
                <a16:creationId xmlns:a16="http://schemas.microsoft.com/office/drawing/2014/main" id="{BA6EAB03-2C1E-48E0-9E3E-90157E651EA4}"/>
              </a:ext>
            </a:extLst>
          </p:cNvPr>
          <p:cNvSpPr txBox="1"/>
          <p:nvPr/>
        </p:nvSpPr>
        <p:spPr>
          <a:xfrm>
            <a:off x="2341106" y="471272"/>
            <a:ext cx="466794" cy="369332"/>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(b)</a:t>
            </a:r>
            <a:endParaRPr lang="ko-KR" altLang="en-US"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DDE0D17E-9916-46D4-866D-E1D243482977}"/>
              </a:ext>
            </a:extLst>
          </p:cNvPr>
          <p:cNvSpPr txBox="1"/>
          <p:nvPr/>
        </p:nvSpPr>
        <p:spPr>
          <a:xfrm>
            <a:off x="2339713" y="2538792"/>
            <a:ext cx="466794" cy="369332"/>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(c)</a:t>
            </a:r>
            <a:endParaRPr lang="ko-KR" altLang="en-US" dirty="0">
              <a:latin typeface="Arial" panose="020B0604020202020204" pitchFamily="34" charset="0"/>
              <a:cs typeface="Arial" panose="020B0604020202020204" pitchFamily="34" charset="0"/>
            </a:endParaRPr>
          </a:p>
        </p:txBody>
      </p:sp>
      <p:sp>
        <p:nvSpPr>
          <p:cNvPr id="73" name="화살표: 오른쪽 72">
            <a:extLst>
              <a:ext uri="{FF2B5EF4-FFF2-40B4-BE49-F238E27FC236}">
                <a16:creationId xmlns:a16="http://schemas.microsoft.com/office/drawing/2014/main" id="{A62F7B9A-C5DC-4CCE-851F-7AFD41F6C8D4}"/>
              </a:ext>
            </a:extLst>
          </p:cNvPr>
          <p:cNvSpPr/>
          <p:nvPr/>
        </p:nvSpPr>
        <p:spPr>
          <a:xfrm>
            <a:off x="4814705" y="1161446"/>
            <a:ext cx="273028" cy="687171"/>
          </a:xfrm>
          <a:prstGeom prst="rightArrow">
            <a:avLst>
              <a:gd name="adj1" fmla="val 39586"/>
              <a:gd name="adj2"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TextBox 75">
            <a:extLst>
              <a:ext uri="{FF2B5EF4-FFF2-40B4-BE49-F238E27FC236}">
                <a16:creationId xmlns:a16="http://schemas.microsoft.com/office/drawing/2014/main" id="{4CB083FF-AF22-45C2-9C1D-C0AD21041C17}"/>
              </a:ext>
            </a:extLst>
          </p:cNvPr>
          <p:cNvSpPr txBox="1"/>
          <p:nvPr/>
        </p:nvSpPr>
        <p:spPr>
          <a:xfrm>
            <a:off x="7165046" y="471272"/>
            <a:ext cx="466794" cy="369332"/>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(d)</a:t>
            </a:r>
            <a:endParaRPr lang="ko-KR" altLang="en-US"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3A5EA5F9-66FF-4B3B-8AE1-872DB2A71B1F}"/>
              </a:ext>
            </a:extLst>
          </p:cNvPr>
          <p:cNvSpPr txBox="1"/>
          <p:nvPr/>
        </p:nvSpPr>
        <p:spPr>
          <a:xfrm>
            <a:off x="1560918" y="3997003"/>
            <a:ext cx="466794" cy="369332"/>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(e)</a:t>
            </a:r>
            <a:endParaRPr lang="ko-KR" altLang="en-US"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AA259F6D-CCE5-4E6A-B664-A22B92E86127}"/>
              </a:ext>
            </a:extLst>
          </p:cNvPr>
          <p:cNvSpPr txBox="1"/>
          <p:nvPr/>
        </p:nvSpPr>
        <p:spPr>
          <a:xfrm>
            <a:off x="2128756" y="4090554"/>
            <a:ext cx="516488" cy="246221"/>
          </a:xfrm>
          <a:prstGeom prst="rect">
            <a:avLst/>
          </a:prstGeom>
          <a:noFill/>
        </p:spPr>
        <p:txBody>
          <a:bodyPr wrap="none" rtlCol="0">
            <a:spAutoFit/>
          </a:bodyPr>
          <a:lstStyle/>
          <a:p>
            <a:r>
              <a:rPr lang="en-US" altLang="ko-KR" sz="1000" dirty="0">
                <a:latin typeface="Arial" panose="020B0604020202020204" pitchFamily="34" charset="0"/>
                <a:cs typeface="Arial" panose="020B0604020202020204" pitchFamily="34" charset="0"/>
              </a:rPr>
              <a:t>300 K</a:t>
            </a:r>
            <a:endParaRPr lang="ko-KR" altLang="en-US" sz="1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B75C8322-176F-400E-A248-95454F164BCC}"/>
              </a:ext>
            </a:extLst>
          </p:cNvPr>
          <p:cNvSpPr txBox="1"/>
          <p:nvPr/>
        </p:nvSpPr>
        <p:spPr>
          <a:xfrm>
            <a:off x="4387932" y="3997003"/>
            <a:ext cx="402674" cy="369332"/>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(f)</a:t>
            </a:r>
            <a:endParaRPr lang="ko-KR" altLang="en-US" dirty="0">
              <a:latin typeface="Arial" panose="020B0604020202020204" pitchFamily="34" charset="0"/>
              <a:cs typeface="Arial" panose="020B0604020202020204" pitchFamily="34" charset="0"/>
            </a:endParaRPr>
          </a:p>
        </p:txBody>
      </p:sp>
      <p:sp>
        <p:nvSpPr>
          <p:cNvPr id="82" name="화살표: 오른쪽 81">
            <a:extLst>
              <a:ext uri="{FF2B5EF4-FFF2-40B4-BE49-F238E27FC236}">
                <a16:creationId xmlns:a16="http://schemas.microsoft.com/office/drawing/2014/main" id="{E1FA9933-FF9D-4C6A-8AC1-72147026C765}"/>
              </a:ext>
            </a:extLst>
          </p:cNvPr>
          <p:cNvSpPr/>
          <p:nvPr/>
        </p:nvSpPr>
        <p:spPr>
          <a:xfrm>
            <a:off x="4814705" y="2886591"/>
            <a:ext cx="273028" cy="687171"/>
          </a:xfrm>
          <a:prstGeom prst="rightArrow">
            <a:avLst>
              <a:gd name="adj1" fmla="val 39586"/>
              <a:gd name="adj2"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8846AB6A-3E45-4E60-87E7-62A473B28153}"/>
              </a:ext>
            </a:extLst>
          </p:cNvPr>
          <p:cNvSpPr txBox="1"/>
          <p:nvPr/>
        </p:nvSpPr>
        <p:spPr>
          <a:xfrm rot="5400000">
            <a:off x="9313522" y="2102628"/>
            <a:ext cx="1412823" cy="292388"/>
          </a:xfrm>
          <a:prstGeom prst="rect">
            <a:avLst/>
          </a:prstGeom>
          <a:noFill/>
        </p:spPr>
        <p:txBody>
          <a:bodyPr wrap="none" rtlCol="0">
            <a:spAutoFit/>
          </a:bodyPr>
          <a:lstStyle/>
          <a:p>
            <a:r>
              <a:rPr lang="en-US" altLang="ko-KR" sz="1300" dirty="0">
                <a:latin typeface="Arial" panose="020B0604020202020204" pitchFamily="34" charset="0"/>
                <a:cs typeface="Arial" panose="020B0604020202020204" pitchFamily="34" charset="0"/>
              </a:rPr>
              <a:t>PL intensity (</a:t>
            </a:r>
            <a:r>
              <a:rPr lang="en-US" altLang="ko-KR" sz="1300" dirty="0" err="1">
                <a:latin typeface="Arial" panose="020B0604020202020204" pitchFamily="34" charset="0"/>
                <a:cs typeface="Arial" panose="020B0604020202020204" pitchFamily="34" charset="0"/>
              </a:rPr>
              <a:t>cts</a:t>
            </a:r>
            <a:r>
              <a:rPr lang="en-US" altLang="ko-KR" sz="1300" dirty="0">
                <a:latin typeface="Arial" panose="020B0604020202020204" pitchFamily="34" charset="0"/>
                <a:cs typeface="Arial" panose="020B0604020202020204" pitchFamily="34" charset="0"/>
              </a:rPr>
              <a:t>)</a:t>
            </a:r>
            <a:endParaRPr lang="ko-KR" altLang="en-US" sz="1300" dirty="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5158A278-9E15-4E44-B753-0E4DD7F9F8B7}"/>
              </a:ext>
            </a:extLst>
          </p:cNvPr>
          <p:cNvSpPr txBox="1"/>
          <p:nvPr/>
        </p:nvSpPr>
        <p:spPr>
          <a:xfrm>
            <a:off x="-540238" y="471272"/>
            <a:ext cx="466794" cy="369332"/>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(a)</a:t>
            </a:r>
            <a:endParaRPr lang="ko-KR" altLang="en-US" dirty="0">
              <a:latin typeface="Arial" panose="020B0604020202020204" pitchFamily="34" charset="0"/>
              <a:cs typeface="Arial" panose="020B0604020202020204" pitchFamily="34" charset="0"/>
            </a:endParaRPr>
          </a:p>
        </p:txBody>
      </p:sp>
      <p:sp>
        <p:nvSpPr>
          <p:cNvPr id="86" name="직사각형 85">
            <a:extLst>
              <a:ext uri="{FF2B5EF4-FFF2-40B4-BE49-F238E27FC236}">
                <a16:creationId xmlns:a16="http://schemas.microsoft.com/office/drawing/2014/main" id="{7A152C16-6573-49AB-AC95-6D23D3A9ED7C}"/>
              </a:ext>
            </a:extLst>
          </p:cNvPr>
          <p:cNvSpPr/>
          <p:nvPr/>
        </p:nvSpPr>
        <p:spPr>
          <a:xfrm>
            <a:off x="-73444" y="471272"/>
            <a:ext cx="2382450" cy="3398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TextBox 86">
            <a:extLst>
              <a:ext uri="{FF2B5EF4-FFF2-40B4-BE49-F238E27FC236}">
                <a16:creationId xmlns:a16="http://schemas.microsoft.com/office/drawing/2014/main" id="{6CF0A0E7-1452-4F47-A50F-6146FB7D02DA}"/>
              </a:ext>
            </a:extLst>
          </p:cNvPr>
          <p:cNvSpPr txBox="1"/>
          <p:nvPr/>
        </p:nvSpPr>
        <p:spPr>
          <a:xfrm>
            <a:off x="2940185" y="1601986"/>
            <a:ext cx="686406" cy="246221"/>
          </a:xfrm>
          <a:prstGeom prst="rect">
            <a:avLst/>
          </a:prstGeom>
          <a:noFill/>
        </p:spPr>
        <p:txBody>
          <a:bodyPr wrap="none" rtlCol="0">
            <a:spAutoFit/>
          </a:bodyPr>
          <a:lstStyle/>
          <a:p>
            <a:r>
              <a:rPr lang="en-US" altLang="ko-KR" sz="1000">
                <a:solidFill>
                  <a:schemeClr val="bg1"/>
                </a:solidFill>
                <a:latin typeface="Arial" panose="020B0604020202020204" pitchFamily="34" charset="0"/>
                <a:cs typeface="Arial" panose="020B0604020202020204" pitchFamily="34" charset="0"/>
              </a:rPr>
              <a:t>1L WSe</a:t>
            </a:r>
            <a:r>
              <a:rPr lang="en-US" altLang="ko-KR" sz="1000" baseline="-25000">
                <a:solidFill>
                  <a:schemeClr val="bg1"/>
                </a:solidFill>
                <a:latin typeface="Arial" panose="020B0604020202020204" pitchFamily="34" charset="0"/>
                <a:cs typeface="Arial" panose="020B0604020202020204" pitchFamily="34" charset="0"/>
              </a:rPr>
              <a:t>2</a:t>
            </a:r>
            <a:endParaRPr lang="ko-KR" altLang="en-US" sz="1000" baseline="-25000" dirty="0">
              <a:solidFill>
                <a:schemeClr val="bg1"/>
              </a:solidFill>
              <a:latin typeface="Arial" panose="020B0604020202020204" pitchFamily="34" charset="0"/>
              <a:cs typeface="Arial" panose="020B0604020202020204" pitchFamily="34" charset="0"/>
            </a:endParaRPr>
          </a:p>
        </p:txBody>
      </p:sp>
      <p:sp>
        <p:nvSpPr>
          <p:cNvPr id="90" name="TextBox 89">
            <a:extLst>
              <a:ext uri="{FF2B5EF4-FFF2-40B4-BE49-F238E27FC236}">
                <a16:creationId xmlns:a16="http://schemas.microsoft.com/office/drawing/2014/main" id="{8C2BCC51-B4F5-48AD-B68E-B3FE65F135FD}"/>
              </a:ext>
            </a:extLst>
          </p:cNvPr>
          <p:cNvSpPr txBox="1"/>
          <p:nvPr/>
        </p:nvSpPr>
        <p:spPr>
          <a:xfrm>
            <a:off x="259269" y="1754480"/>
            <a:ext cx="1974736" cy="646331"/>
          </a:xfrm>
          <a:prstGeom prst="rect">
            <a:avLst/>
          </a:prstGeom>
          <a:noFill/>
        </p:spPr>
        <p:txBody>
          <a:bodyPr wrap="square" rtlCol="0">
            <a:spAutoFit/>
          </a:bodyPr>
          <a:lstStyle/>
          <a:p>
            <a:r>
              <a:rPr lang="en-US" altLang="ko-KR" dirty="0">
                <a:solidFill>
                  <a:srgbClr val="FF0000"/>
                </a:solidFill>
                <a:highlight>
                  <a:srgbClr val="FFFF00"/>
                </a:highlight>
              </a:rPr>
              <a:t>Encapsulation annealing scheme</a:t>
            </a:r>
            <a:endParaRPr lang="ko-KR" altLang="en-US" dirty="0">
              <a:solidFill>
                <a:srgbClr val="FF0000"/>
              </a:solidFill>
              <a:highlight>
                <a:srgbClr val="FFFF00"/>
              </a:highlight>
            </a:endParaRPr>
          </a:p>
        </p:txBody>
      </p:sp>
      <p:sp>
        <p:nvSpPr>
          <p:cNvPr id="91" name="TextBox 90">
            <a:extLst>
              <a:ext uri="{FF2B5EF4-FFF2-40B4-BE49-F238E27FC236}">
                <a16:creationId xmlns:a16="http://schemas.microsoft.com/office/drawing/2014/main" id="{F64379E5-24A6-4036-957F-62A6C75059DE}"/>
              </a:ext>
            </a:extLst>
          </p:cNvPr>
          <p:cNvSpPr txBox="1"/>
          <p:nvPr/>
        </p:nvSpPr>
        <p:spPr>
          <a:xfrm>
            <a:off x="3786823" y="141299"/>
            <a:ext cx="2506696" cy="369332"/>
          </a:xfrm>
          <a:prstGeom prst="rect">
            <a:avLst/>
          </a:prstGeom>
          <a:noFill/>
        </p:spPr>
        <p:txBody>
          <a:bodyPr wrap="square" rtlCol="0">
            <a:spAutoFit/>
          </a:bodyPr>
          <a:lstStyle/>
          <a:p>
            <a:r>
              <a:rPr lang="en-US" altLang="ko-KR" dirty="0">
                <a:solidFill>
                  <a:srgbClr val="FF0000"/>
                </a:solidFill>
                <a:highlight>
                  <a:srgbClr val="FFFF00"/>
                </a:highlight>
              </a:rPr>
              <a:t>AFM </a:t>
            </a:r>
            <a:r>
              <a:rPr lang="en-US" altLang="ko-KR">
                <a:solidFill>
                  <a:srgbClr val="FF0000"/>
                </a:solidFill>
                <a:highlight>
                  <a:srgbClr val="FFFF00"/>
                </a:highlight>
              </a:rPr>
              <a:t>raw data </a:t>
            </a:r>
            <a:r>
              <a:rPr lang="ko-KR" altLang="en-US" dirty="0">
                <a:solidFill>
                  <a:srgbClr val="FF0000"/>
                </a:solidFill>
                <a:highlight>
                  <a:srgbClr val="FFFF00"/>
                </a:highlight>
              </a:rPr>
              <a:t>처리하기</a:t>
            </a:r>
          </a:p>
        </p:txBody>
      </p:sp>
      <p:graphicFrame>
        <p:nvGraphicFramePr>
          <p:cNvPr id="43" name="개체 42">
            <a:extLst>
              <a:ext uri="{FF2B5EF4-FFF2-40B4-BE49-F238E27FC236}">
                <a16:creationId xmlns:a16="http://schemas.microsoft.com/office/drawing/2014/main" id="{B8450E7D-8C54-41D3-93CE-E1318594262C}"/>
              </a:ext>
            </a:extLst>
          </p:cNvPr>
          <p:cNvGraphicFramePr>
            <a:graphicFrameLocks noChangeAspect="1"/>
          </p:cNvGraphicFramePr>
          <p:nvPr>
            <p:extLst/>
          </p:nvPr>
        </p:nvGraphicFramePr>
        <p:xfrm>
          <a:off x="7283563" y="3682165"/>
          <a:ext cx="3509815" cy="3509815"/>
        </p:xfrm>
        <a:graphic>
          <a:graphicData uri="http://schemas.openxmlformats.org/presentationml/2006/ole">
            <mc:AlternateContent xmlns:mc="http://schemas.openxmlformats.org/markup-compatibility/2006">
              <mc:Choice xmlns:v="urn:schemas-microsoft-com:vml" Requires="v">
                <p:oleObj spid="_x0000_s4127" name="Graph" r:id="rId19" imgW="2926080" imgH="2926080" progId="Origin50.Graph">
                  <p:embed/>
                </p:oleObj>
              </mc:Choice>
              <mc:Fallback>
                <p:oleObj name="Graph" r:id="rId19" imgW="2926080" imgH="2926080" progId="Origin50.Graph">
                  <p:embed/>
                  <p:pic>
                    <p:nvPicPr>
                      <p:cNvPr id="43" name="개체 42">
                        <a:extLst>
                          <a:ext uri="{FF2B5EF4-FFF2-40B4-BE49-F238E27FC236}">
                            <a16:creationId xmlns:a16="http://schemas.microsoft.com/office/drawing/2014/main" id="{B8450E7D-8C54-41D3-93CE-E1318594262C}"/>
                          </a:ext>
                        </a:extLst>
                      </p:cNvPr>
                      <p:cNvPicPr/>
                      <p:nvPr/>
                    </p:nvPicPr>
                    <p:blipFill>
                      <a:blip r:embed="rId20"/>
                      <a:stretch>
                        <a:fillRect/>
                      </a:stretch>
                    </p:blipFill>
                    <p:spPr>
                      <a:xfrm>
                        <a:off x="7283563" y="3682165"/>
                        <a:ext cx="3509815" cy="3509815"/>
                      </a:xfrm>
                      <a:prstGeom prst="rect">
                        <a:avLst/>
                      </a:prstGeom>
                    </p:spPr>
                  </p:pic>
                </p:oleObj>
              </mc:Fallback>
            </mc:AlternateContent>
          </a:graphicData>
        </a:graphic>
      </p:graphicFrame>
    </p:spTree>
    <p:extLst>
      <p:ext uri="{BB962C8B-B14F-4D97-AF65-F5344CB8AC3E}">
        <p14:creationId xmlns:p14="http://schemas.microsoft.com/office/powerpoint/2010/main" val="1995853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334650" y="5112707"/>
            <a:ext cx="8809350" cy="1384995"/>
          </a:xfrm>
          <a:prstGeom prst="rect">
            <a:avLst/>
          </a:prstGeom>
        </p:spPr>
        <p:txBody>
          <a:bodyPr wrap="square">
            <a:spAutoFit/>
          </a:bodyPr>
          <a:lstStyle/>
          <a:p>
            <a:r>
              <a:rPr lang="en-US" altLang="ko-KR" sz="1400" dirty="0">
                <a:solidFill>
                  <a:srgbClr val="000000"/>
                </a:solidFill>
                <a:latin typeface="Arial" panose="020B0604020202020204" pitchFamily="34" charset="0"/>
                <a:cs typeface="Arial" panose="020B0604020202020204" pitchFamily="34" charset="0"/>
              </a:rPr>
              <a:t>In the case of TEM, the low threshold for electron beam-induced damage in TMDs</a:t>
            </a:r>
            <a:r>
              <a:rPr lang="en-US" altLang="ko-KR" sz="600" dirty="0">
                <a:solidFill>
                  <a:srgbClr val="0000FF"/>
                </a:solidFill>
                <a:latin typeface="Arial" panose="020B0604020202020204" pitchFamily="34" charset="0"/>
                <a:cs typeface="Arial" panose="020B0604020202020204" pitchFamily="34" charset="0"/>
              </a:rPr>
              <a:t>23 </a:t>
            </a:r>
            <a:r>
              <a:rPr lang="en-US" altLang="ko-KR" sz="1400" dirty="0">
                <a:solidFill>
                  <a:srgbClr val="000000"/>
                </a:solidFill>
                <a:latin typeface="Arial" panose="020B0604020202020204" pitchFamily="34" charset="0"/>
                <a:cs typeface="Arial" panose="020B0604020202020204" pitchFamily="34" charset="0"/>
              </a:rPr>
              <a:t>makes it difficult to identify intrinsic vacancies from new vacancies created by electron beam irradiation</a:t>
            </a:r>
            <a:r>
              <a:rPr lang="en-US" altLang="ko-KR" sz="600" dirty="0">
                <a:solidFill>
                  <a:srgbClr val="0000FF"/>
                </a:solidFill>
                <a:latin typeface="Arial" panose="020B0604020202020204" pitchFamily="34" charset="0"/>
                <a:cs typeface="Arial" panose="020B0604020202020204" pitchFamily="34" charset="0"/>
              </a:rPr>
              <a:t>3</a:t>
            </a:r>
            <a:r>
              <a:rPr lang="en-US" altLang="ko-KR" sz="1400" dirty="0">
                <a:solidFill>
                  <a:srgbClr val="000000"/>
                </a:solidFill>
                <a:latin typeface="Arial" panose="020B0604020202020204" pitchFamily="34" charset="0"/>
                <a:cs typeface="Arial" panose="020B0604020202020204" pitchFamily="34" charset="0"/>
              </a:rPr>
              <a:t>. Furthermore, light elements such as C and O contribute only weakly to TEM image contrast. While there is a clear difference between an extant </a:t>
            </a:r>
            <a:r>
              <a:rPr lang="en-US" altLang="ko-KR" sz="1400" dirty="0" err="1">
                <a:solidFill>
                  <a:srgbClr val="000000"/>
                </a:solidFill>
                <a:latin typeface="Arial" panose="020B0604020202020204" pitchFamily="34" charset="0"/>
                <a:cs typeface="Arial" panose="020B0604020202020204" pitchFamily="34" charset="0"/>
              </a:rPr>
              <a:t>chalcogen</a:t>
            </a:r>
            <a:r>
              <a:rPr lang="en-US" altLang="ko-KR" sz="1400" dirty="0">
                <a:solidFill>
                  <a:srgbClr val="000000"/>
                </a:solidFill>
                <a:latin typeface="Arial" panose="020B0604020202020204" pitchFamily="34" charset="0"/>
                <a:cs typeface="Arial" panose="020B0604020202020204" pitchFamily="34" charset="0"/>
              </a:rPr>
              <a:t> and a top or bottom vacancy, the difference between a </a:t>
            </a:r>
            <a:r>
              <a:rPr lang="en-US" altLang="ko-KR" sz="1400" dirty="0" err="1">
                <a:solidFill>
                  <a:srgbClr val="000000"/>
                </a:solidFill>
                <a:latin typeface="Arial" panose="020B0604020202020204" pitchFamily="34" charset="0"/>
                <a:cs typeface="Arial" panose="020B0604020202020204" pitchFamily="34" charset="0"/>
              </a:rPr>
              <a:t>chalcogen</a:t>
            </a:r>
            <a:r>
              <a:rPr lang="en-US" altLang="ko-KR" sz="1400" dirty="0">
                <a:solidFill>
                  <a:srgbClr val="000000"/>
                </a:solidFill>
                <a:latin typeface="Arial" panose="020B0604020202020204" pitchFamily="34" charset="0"/>
                <a:cs typeface="Arial" panose="020B0604020202020204" pitchFamily="34" charset="0"/>
              </a:rPr>
              <a:t> vacancy and an oxygen substitution is quite subtle</a:t>
            </a:r>
            <a:r>
              <a:rPr lang="en-US" altLang="ko-KR" sz="600" dirty="0">
                <a:solidFill>
                  <a:srgbClr val="0000FF"/>
                </a:solidFill>
                <a:latin typeface="Arial" panose="020B0604020202020204" pitchFamily="34" charset="0"/>
                <a:cs typeface="Arial" panose="020B0604020202020204" pitchFamily="34" charset="0"/>
              </a:rPr>
              <a:t>51 </a:t>
            </a:r>
            <a:r>
              <a:rPr lang="en-US" altLang="ko-KR" sz="1400" dirty="0">
                <a:solidFill>
                  <a:srgbClr val="000000"/>
                </a:solidFill>
                <a:latin typeface="Arial" panose="020B0604020202020204" pitchFamily="34" charset="0"/>
                <a:cs typeface="Arial" panose="020B0604020202020204" pitchFamily="34" charset="0"/>
              </a:rPr>
              <a:t>and could only be resolved in high signal to noise images, which require correspondingly high radiation doses that introduce many new defects.</a:t>
            </a:r>
            <a:endParaRPr lang="ko-KR" altLang="en-US" sz="1400" dirty="0">
              <a:latin typeface="Arial" panose="020B0604020202020204" pitchFamily="34" charset="0"/>
              <a:cs typeface="Arial" panose="020B0604020202020204" pitchFamily="34" charset="0"/>
            </a:endParaRPr>
          </a:p>
        </p:txBody>
      </p:sp>
      <p:pic>
        <p:nvPicPr>
          <p:cNvPr id="7" name="그림 6"/>
          <p:cNvPicPr>
            <a:picLocks noChangeAspect="1"/>
          </p:cNvPicPr>
          <p:nvPr/>
        </p:nvPicPr>
        <p:blipFill>
          <a:blip r:embed="rId2"/>
          <a:stretch>
            <a:fillRect/>
          </a:stretch>
        </p:blipFill>
        <p:spPr>
          <a:xfrm>
            <a:off x="143499" y="1141977"/>
            <a:ext cx="8800442" cy="3631365"/>
          </a:xfrm>
          <a:prstGeom prst="rect">
            <a:avLst/>
          </a:prstGeom>
        </p:spPr>
      </p:pic>
      <p:sp>
        <p:nvSpPr>
          <p:cNvPr id="8" name="TextBox 7"/>
          <p:cNvSpPr txBox="1"/>
          <p:nvPr/>
        </p:nvSpPr>
        <p:spPr>
          <a:xfrm>
            <a:off x="154002" y="136473"/>
            <a:ext cx="7825341" cy="369332"/>
          </a:xfrm>
          <a:prstGeom prst="rect">
            <a:avLst/>
          </a:prstGeom>
          <a:noFill/>
        </p:spPr>
        <p:txBody>
          <a:bodyPr wrap="square" rtlCol="0">
            <a:spAutoFit/>
          </a:bodyPr>
          <a:lstStyle/>
          <a:p>
            <a:r>
              <a:rPr lang="en-US" altLang="ko-KR" dirty="0"/>
              <a:t>5. STEM</a:t>
            </a:r>
            <a:r>
              <a:rPr lang="ko-KR" altLang="en-US" dirty="0"/>
              <a:t>으로 </a:t>
            </a:r>
            <a:r>
              <a:rPr lang="en-US" altLang="ko-KR" dirty="0" err="1"/>
              <a:t>O</a:t>
            </a:r>
            <a:r>
              <a:rPr lang="en-US" altLang="ko-KR" baseline="-25000" dirty="0" err="1"/>
              <a:t>Se</a:t>
            </a:r>
            <a:r>
              <a:rPr lang="ko-KR" altLang="en-US" dirty="0"/>
              <a:t>를 확인하기 힘듦</a:t>
            </a:r>
          </a:p>
        </p:txBody>
      </p:sp>
      <mc:AlternateContent xmlns:mc="http://schemas.openxmlformats.org/markup-compatibility/2006" xmlns:p14="http://schemas.microsoft.com/office/powerpoint/2010/main">
        <mc:Choice Requires="p14">
          <p:contentPart p14:bwMode="auto" r:id="rId3">
            <p14:nvContentPartPr>
              <p14:cNvPr id="9" name="잉크 8"/>
              <p14:cNvContentPartPr/>
              <p14:nvPr/>
            </p14:nvContentPartPr>
            <p14:xfrm>
              <a:off x="4711680" y="4438800"/>
              <a:ext cx="4178880" cy="120960"/>
            </p14:xfrm>
          </p:contentPart>
        </mc:Choice>
        <mc:Fallback xmlns="">
          <p:pic>
            <p:nvPicPr>
              <p:cNvPr id="9" name="잉크 8"/>
              <p:cNvPicPr/>
              <p:nvPr/>
            </p:nvPicPr>
            <p:blipFill>
              <a:blip r:embed="rId4"/>
              <a:stretch>
                <a:fillRect/>
              </a:stretch>
            </p:blipFill>
            <p:spPr>
              <a:xfrm>
                <a:off x="4695840" y="4375080"/>
                <a:ext cx="42105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잉크 9"/>
              <p14:cNvContentPartPr/>
              <p14:nvPr/>
            </p14:nvContentPartPr>
            <p14:xfrm>
              <a:off x="203400" y="4622760"/>
              <a:ext cx="5010480" cy="114840"/>
            </p14:xfrm>
          </p:contentPart>
        </mc:Choice>
        <mc:Fallback xmlns="">
          <p:pic>
            <p:nvPicPr>
              <p:cNvPr id="10" name="잉크 9"/>
              <p:cNvPicPr/>
              <p:nvPr/>
            </p:nvPicPr>
            <p:blipFill>
              <a:blip r:embed="rId6"/>
              <a:stretch>
                <a:fillRect/>
              </a:stretch>
            </p:blipFill>
            <p:spPr>
              <a:xfrm>
                <a:off x="187560" y="4559400"/>
                <a:ext cx="5042160" cy="241560"/>
              </a:xfrm>
              <a:prstGeom prst="rect">
                <a:avLst/>
              </a:prstGeom>
            </p:spPr>
          </p:pic>
        </mc:Fallback>
      </mc:AlternateContent>
    </p:spTree>
    <p:extLst>
      <p:ext uri="{BB962C8B-B14F-4D97-AF65-F5344CB8AC3E}">
        <p14:creationId xmlns:p14="http://schemas.microsoft.com/office/powerpoint/2010/main" val="79062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그룹 35">
            <a:extLst>
              <a:ext uri="{FF2B5EF4-FFF2-40B4-BE49-F238E27FC236}">
                <a16:creationId xmlns:a16="http://schemas.microsoft.com/office/drawing/2014/main" id="{16610E12-115D-499B-9726-CAAD144AF3C0}"/>
              </a:ext>
            </a:extLst>
          </p:cNvPr>
          <p:cNvGrpSpPr/>
          <p:nvPr/>
        </p:nvGrpSpPr>
        <p:grpSpPr>
          <a:xfrm>
            <a:off x="451935" y="4207345"/>
            <a:ext cx="5240703" cy="1258731"/>
            <a:chOff x="4705767" y="3067244"/>
            <a:chExt cx="5240703" cy="1258731"/>
          </a:xfrm>
        </p:grpSpPr>
        <p:grpSp>
          <p:nvGrpSpPr>
            <p:cNvPr id="24" name="그룹 23">
              <a:extLst>
                <a:ext uri="{FF2B5EF4-FFF2-40B4-BE49-F238E27FC236}">
                  <a16:creationId xmlns:a16="http://schemas.microsoft.com/office/drawing/2014/main" id="{DEA43D92-49E1-420E-85E8-76DBF17A673C}"/>
                </a:ext>
              </a:extLst>
            </p:cNvPr>
            <p:cNvGrpSpPr/>
            <p:nvPr/>
          </p:nvGrpSpPr>
          <p:grpSpPr>
            <a:xfrm>
              <a:off x="4705767" y="3067244"/>
              <a:ext cx="5240703" cy="1258731"/>
              <a:chOff x="319646" y="1007378"/>
              <a:chExt cx="3254064" cy="781574"/>
            </a:xfrm>
          </p:grpSpPr>
          <p:sp>
            <p:nvSpPr>
              <p:cNvPr id="25" name="직사각형 24">
                <a:extLst>
                  <a:ext uri="{FF2B5EF4-FFF2-40B4-BE49-F238E27FC236}">
                    <a16:creationId xmlns:a16="http://schemas.microsoft.com/office/drawing/2014/main" id="{F7C3B859-6862-4AB3-A0DD-46E5AFA055FA}"/>
                  </a:ext>
                </a:extLst>
              </p:cNvPr>
              <p:cNvSpPr/>
              <p:nvPr/>
            </p:nvSpPr>
            <p:spPr>
              <a:xfrm>
                <a:off x="319646" y="1007378"/>
                <a:ext cx="3254063" cy="2936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69B19D3F-B721-4AAC-90B5-C623444555EC}"/>
                  </a:ext>
                </a:extLst>
              </p:cNvPr>
              <p:cNvSpPr/>
              <p:nvPr/>
            </p:nvSpPr>
            <p:spPr>
              <a:xfrm>
                <a:off x="319647" y="1495337"/>
                <a:ext cx="3254063" cy="2936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BBA9F722-A84E-4A9D-9357-423755ED0B26}"/>
                  </a:ext>
                </a:extLst>
              </p:cNvPr>
              <p:cNvSpPr/>
              <p:nvPr/>
            </p:nvSpPr>
            <p:spPr>
              <a:xfrm>
                <a:off x="774600" y="1329678"/>
                <a:ext cx="2444825" cy="1369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타원 27">
              <a:extLst>
                <a:ext uri="{FF2B5EF4-FFF2-40B4-BE49-F238E27FC236}">
                  <a16:creationId xmlns:a16="http://schemas.microsoft.com/office/drawing/2014/main" id="{663E4E4A-B155-43A8-B65A-299D156A5250}"/>
                </a:ext>
              </a:extLst>
            </p:cNvPr>
            <p:cNvSpPr/>
            <p:nvPr/>
          </p:nvSpPr>
          <p:spPr>
            <a:xfrm>
              <a:off x="6178905" y="3577334"/>
              <a:ext cx="114300" cy="68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8034BE5C-A95A-4EC6-BF4D-74C6A6932163}"/>
                </a:ext>
              </a:extLst>
            </p:cNvPr>
            <p:cNvSpPr/>
            <p:nvPr/>
          </p:nvSpPr>
          <p:spPr>
            <a:xfrm>
              <a:off x="6880580" y="3577334"/>
              <a:ext cx="114300" cy="68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5E5B3FEC-DC85-4B74-9D86-662226103D02}"/>
                </a:ext>
              </a:extLst>
            </p:cNvPr>
            <p:cNvSpPr/>
            <p:nvPr/>
          </p:nvSpPr>
          <p:spPr>
            <a:xfrm>
              <a:off x="7509230" y="3574159"/>
              <a:ext cx="114300" cy="68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479EA67D-2096-4DE0-A0A6-7F2895A26625}"/>
                </a:ext>
              </a:extLst>
            </p:cNvPr>
            <p:cNvSpPr/>
            <p:nvPr/>
          </p:nvSpPr>
          <p:spPr>
            <a:xfrm>
              <a:off x="8302980" y="3577334"/>
              <a:ext cx="114300" cy="68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p:cNvSpPr txBox="1"/>
          <p:nvPr/>
        </p:nvSpPr>
        <p:spPr>
          <a:xfrm>
            <a:off x="160257" y="197962"/>
            <a:ext cx="7212094" cy="369332"/>
          </a:xfrm>
          <a:prstGeom prst="rect">
            <a:avLst/>
          </a:prstGeom>
          <a:noFill/>
        </p:spPr>
        <p:txBody>
          <a:bodyPr wrap="square" rtlCol="0">
            <a:spAutoFit/>
          </a:bodyPr>
          <a:lstStyle/>
          <a:p>
            <a:r>
              <a:rPr lang="ko-KR" altLang="en-US" dirty="0"/>
              <a:t>결론</a:t>
            </a:r>
            <a:r>
              <a:rPr lang="en-US" altLang="ko-KR" dirty="0"/>
              <a:t>: Interface</a:t>
            </a:r>
            <a:r>
              <a:rPr lang="ko-KR" altLang="en-US" dirty="0"/>
              <a:t>에 </a:t>
            </a:r>
            <a:r>
              <a:rPr lang="en-US" altLang="ko-KR" dirty="0"/>
              <a:t>trap</a:t>
            </a:r>
            <a:r>
              <a:rPr lang="ko-KR" altLang="en-US" dirty="0"/>
              <a:t>된 </a:t>
            </a:r>
            <a:r>
              <a:rPr lang="en-US" altLang="ko-KR" dirty="0"/>
              <a:t>O2</a:t>
            </a:r>
            <a:r>
              <a:rPr lang="ko-KR" altLang="en-US" dirty="0"/>
              <a:t>가 이동하여 </a:t>
            </a:r>
            <a:r>
              <a:rPr lang="en-US" altLang="ko-KR" dirty="0"/>
              <a:t>defect site</a:t>
            </a:r>
            <a:r>
              <a:rPr lang="ko-KR" altLang="en-US" dirty="0"/>
              <a:t>에 </a:t>
            </a:r>
            <a:r>
              <a:rPr lang="en-US" altLang="ko-KR" dirty="0"/>
              <a:t>O</a:t>
            </a:r>
            <a:r>
              <a:rPr lang="ko-KR" altLang="en-US" dirty="0"/>
              <a:t>로 결합됨</a:t>
            </a:r>
            <a:r>
              <a:rPr lang="en-US" altLang="ko-KR" dirty="0"/>
              <a:t>.</a:t>
            </a:r>
            <a:r>
              <a:rPr lang="ko-KR" altLang="en-US" dirty="0"/>
              <a:t> </a:t>
            </a:r>
          </a:p>
        </p:txBody>
      </p:sp>
      <p:grpSp>
        <p:nvGrpSpPr>
          <p:cNvPr id="3" name="그룹 2">
            <a:extLst>
              <a:ext uri="{FF2B5EF4-FFF2-40B4-BE49-F238E27FC236}">
                <a16:creationId xmlns:a16="http://schemas.microsoft.com/office/drawing/2014/main" id="{4D0238AA-4973-46A6-A0AF-7E69BBF3894E}"/>
              </a:ext>
            </a:extLst>
          </p:cNvPr>
          <p:cNvGrpSpPr/>
          <p:nvPr/>
        </p:nvGrpSpPr>
        <p:grpSpPr>
          <a:xfrm>
            <a:off x="451937" y="1388047"/>
            <a:ext cx="5240703" cy="1258731"/>
            <a:chOff x="319646" y="1007378"/>
            <a:chExt cx="3254064" cy="781574"/>
          </a:xfrm>
        </p:grpSpPr>
        <p:sp>
          <p:nvSpPr>
            <p:cNvPr id="2" name="직사각형 1">
              <a:extLst>
                <a:ext uri="{FF2B5EF4-FFF2-40B4-BE49-F238E27FC236}">
                  <a16:creationId xmlns:a16="http://schemas.microsoft.com/office/drawing/2014/main" id="{3096792D-BD79-43F4-92BF-3A10A7B71F5E}"/>
                </a:ext>
              </a:extLst>
            </p:cNvPr>
            <p:cNvSpPr/>
            <p:nvPr/>
          </p:nvSpPr>
          <p:spPr>
            <a:xfrm>
              <a:off x="319646" y="1007378"/>
              <a:ext cx="3254063" cy="2936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1AD80B01-B0C5-4608-B2A0-E558F2A91459}"/>
                </a:ext>
              </a:extLst>
            </p:cNvPr>
            <p:cNvSpPr/>
            <p:nvPr/>
          </p:nvSpPr>
          <p:spPr>
            <a:xfrm>
              <a:off x="319647" y="1495337"/>
              <a:ext cx="3254063" cy="2936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DF3CEE0-492B-4F87-936B-80E1CC0A8240}"/>
                </a:ext>
              </a:extLst>
            </p:cNvPr>
            <p:cNvSpPr/>
            <p:nvPr/>
          </p:nvSpPr>
          <p:spPr>
            <a:xfrm>
              <a:off x="774600" y="1329678"/>
              <a:ext cx="2444825" cy="1369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TextBox 7">
            <a:extLst>
              <a:ext uri="{FF2B5EF4-FFF2-40B4-BE49-F238E27FC236}">
                <a16:creationId xmlns:a16="http://schemas.microsoft.com/office/drawing/2014/main" id="{46D34AF3-92E7-42C0-A5D4-04AE8868AC11}"/>
              </a:ext>
            </a:extLst>
          </p:cNvPr>
          <p:cNvSpPr txBox="1"/>
          <p:nvPr/>
        </p:nvSpPr>
        <p:spPr>
          <a:xfrm>
            <a:off x="1521850" y="1622447"/>
            <a:ext cx="415498" cy="369332"/>
          </a:xfrm>
          <a:prstGeom prst="rect">
            <a:avLst/>
          </a:prstGeom>
          <a:noFill/>
        </p:spPr>
        <p:txBody>
          <a:bodyPr wrap="none" rtlCol="0">
            <a:spAutoFit/>
          </a:bodyPr>
          <a:lstStyle/>
          <a:p>
            <a:r>
              <a:rPr lang="en-US" altLang="ko-KR" dirty="0"/>
              <a:t>O</a:t>
            </a:r>
            <a:r>
              <a:rPr lang="en-US" altLang="ko-KR" baseline="-25000" dirty="0"/>
              <a:t>2</a:t>
            </a:r>
            <a:endParaRPr lang="ko-KR" altLang="en-US" baseline="-25000" dirty="0"/>
          </a:p>
        </p:txBody>
      </p:sp>
      <p:sp>
        <p:nvSpPr>
          <p:cNvPr id="9" name="TextBox 8">
            <a:extLst>
              <a:ext uri="{FF2B5EF4-FFF2-40B4-BE49-F238E27FC236}">
                <a16:creationId xmlns:a16="http://schemas.microsoft.com/office/drawing/2014/main" id="{17041E88-E596-48D5-8B0B-CE45AF49815A}"/>
              </a:ext>
            </a:extLst>
          </p:cNvPr>
          <p:cNvSpPr txBox="1"/>
          <p:nvPr/>
        </p:nvSpPr>
        <p:spPr>
          <a:xfrm>
            <a:off x="2131450" y="1622447"/>
            <a:ext cx="415498" cy="369332"/>
          </a:xfrm>
          <a:prstGeom prst="rect">
            <a:avLst/>
          </a:prstGeom>
          <a:noFill/>
        </p:spPr>
        <p:txBody>
          <a:bodyPr wrap="none" rtlCol="0">
            <a:spAutoFit/>
          </a:bodyPr>
          <a:lstStyle/>
          <a:p>
            <a:r>
              <a:rPr lang="en-US" altLang="ko-KR" dirty="0"/>
              <a:t>O</a:t>
            </a:r>
            <a:r>
              <a:rPr lang="en-US" altLang="ko-KR" baseline="-25000" dirty="0"/>
              <a:t>2</a:t>
            </a:r>
            <a:endParaRPr lang="ko-KR" altLang="en-US" baseline="-25000" dirty="0"/>
          </a:p>
        </p:txBody>
      </p:sp>
      <p:sp>
        <p:nvSpPr>
          <p:cNvPr id="10" name="TextBox 9">
            <a:extLst>
              <a:ext uri="{FF2B5EF4-FFF2-40B4-BE49-F238E27FC236}">
                <a16:creationId xmlns:a16="http://schemas.microsoft.com/office/drawing/2014/main" id="{A4422DE5-16EE-4366-A2DF-86A753B285B1}"/>
              </a:ext>
            </a:extLst>
          </p:cNvPr>
          <p:cNvSpPr txBox="1"/>
          <p:nvPr/>
        </p:nvSpPr>
        <p:spPr>
          <a:xfrm>
            <a:off x="2737854" y="1622447"/>
            <a:ext cx="415498" cy="369332"/>
          </a:xfrm>
          <a:prstGeom prst="rect">
            <a:avLst/>
          </a:prstGeom>
          <a:noFill/>
        </p:spPr>
        <p:txBody>
          <a:bodyPr wrap="none" rtlCol="0">
            <a:spAutoFit/>
          </a:bodyPr>
          <a:lstStyle/>
          <a:p>
            <a:r>
              <a:rPr lang="en-US" altLang="ko-KR" dirty="0"/>
              <a:t>O</a:t>
            </a:r>
            <a:r>
              <a:rPr lang="en-US" altLang="ko-KR" baseline="-25000" dirty="0"/>
              <a:t>2</a:t>
            </a:r>
            <a:endParaRPr lang="ko-KR" altLang="en-US" baseline="-25000" dirty="0"/>
          </a:p>
        </p:txBody>
      </p:sp>
      <p:sp>
        <p:nvSpPr>
          <p:cNvPr id="11" name="TextBox 10">
            <a:extLst>
              <a:ext uri="{FF2B5EF4-FFF2-40B4-BE49-F238E27FC236}">
                <a16:creationId xmlns:a16="http://schemas.microsoft.com/office/drawing/2014/main" id="{F15D3584-A3AE-4AE9-8F2D-9676F56CA3F4}"/>
              </a:ext>
            </a:extLst>
          </p:cNvPr>
          <p:cNvSpPr txBox="1"/>
          <p:nvPr/>
        </p:nvSpPr>
        <p:spPr>
          <a:xfrm>
            <a:off x="3369700" y="1622447"/>
            <a:ext cx="415498" cy="369332"/>
          </a:xfrm>
          <a:prstGeom prst="rect">
            <a:avLst/>
          </a:prstGeom>
          <a:noFill/>
        </p:spPr>
        <p:txBody>
          <a:bodyPr wrap="none" rtlCol="0">
            <a:spAutoFit/>
          </a:bodyPr>
          <a:lstStyle/>
          <a:p>
            <a:r>
              <a:rPr lang="en-US" altLang="ko-KR"/>
              <a:t>O</a:t>
            </a:r>
            <a:r>
              <a:rPr lang="en-US" altLang="ko-KR" baseline="-25000"/>
              <a:t>2</a:t>
            </a:r>
            <a:endParaRPr lang="ko-KR" altLang="en-US" baseline="-25000" dirty="0"/>
          </a:p>
        </p:txBody>
      </p:sp>
      <p:sp>
        <p:nvSpPr>
          <p:cNvPr id="12" name="타원 11">
            <a:extLst>
              <a:ext uri="{FF2B5EF4-FFF2-40B4-BE49-F238E27FC236}">
                <a16:creationId xmlns:a16="http://schemas.microsoft.com/office/drawing/2014/main" id="{D64B8DCC-6113-45F1-94AC-BDF5C766EB89}"/>
              </a:ext>
            </a:extLst>
          </p:cNvPr>
          <p:cNvSpPr/>
          <p:nvPr/>
        </p:nvSpPr>
        <p:spPr>
          <a:xfrm>
            <a:off x="1925075" y="1898137"/>
            <a:ext cx="114300" cy="68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73DF6566-8F77-4F3D-A8CA-4575E583EBF7}"/>
              </a:ext>
            </a:extLst>
          </p:cNvPr>
          <p:cNvSpPr/>
          <p:nvPr/>
        </p:nvSpPr>
        <p:spPr>
          <a:xfrm>
            <a:off x="2626750" y="1898137"/>
            <a:ext cx="114300" cy="68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id="{964C5A19-F967-4C6E-869B-CE77B746AE2F}"/>
              </a:ext>
            </a:extLst>
          </p:cNvPr>
          <p:cNvSpPr/>
          <p:nvPr/>
        </p:nvSpPr>
        <p:spPr>
          <a:xfrm>
            <a:off x="3255400" y="1894962"/>
            <a:ext cx="114300" cy="68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A06803F5-7DAC-4C0A-8E5B-13B5AA4A4515}"/>
              </a:ext>
            </a:extLst>
          </p:cNvPr>
          <p:cNvSpPr/>
          <p:nvPr/>
        </p:nvSpPr>
        <p:spPr>
          <a:xfrm>
            <a:off x="4049150" y="1898137"/>
            <a:ext cx="114300" cy="68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0A6A3AFB-B561-4957-9103-1730B1FF69E9}"/>
              </a:ext>
            </a:extLst>
          </p:cNvPr>
          <p:cNvSpPr/>
          <p:nvPr/>
        </p:nvSpPr>
        <p:spPr>
          <a:xfrm>
            <a:off x="3937822" y="4539548"/>
            <a:ext cx="336952" cy="369332"/>
          </a:xfrm>
          <a:prstGeom prst="rect">
            <a:avLst/>
          </a:prstGeom>
        </p:spPr>
        <p:txBody>
          <a:bodyPr wrap="none">
            <a:spAutoFit/>
          </a:bodyPr>
          <a:lstStyle/>
          <a:p>
            <a:r>
              <a:rPr lang="en-US" altLang="ko-KR" dirty="0"/>
              <a:t>O</a:t>
            </a:r>
            <a:endParaRPr lang="ko-KR" altLang="en-US" dirty="0"/>
          </a:p>
        </p:txBody>
      </p:sp>
      <p:sp>
        <p:nvSpPr>
          <p:cNvPr id="21" name="직사각형 20">
            <a:extLst>
              <a:ext uri="{FF2B5EF4-FFF2-40B4-BE49-F238E27FC236}">
                <a16:creationId xmlns:a16="http://schemas.microsoft.com/office/drawing/2014/main" id="{721CB9BE-9594-44A7-BF1E-949B37447108}"/>
              </a:ext>
            </a:extLst>
          </p:cNvPr>
          <p:cNvSpPr/>
          <p:nvPr/>
        </p:nvSpPr>
        <p:spPr>
          <a:xfrm>
            <a:off x="3144072" y="4544148"/>
            <a:ext cx="336952" cy="369332"/>
          </a:xfrm>
          <a:prstGeom prst="rect">
            <a:avLst/>
          </a:prstGeom>
        </p:spPr>
        <p:txBody>
          <a:bodyPr wrap="none">
            <a:spAutoFit/>
          </a:bodyPr>
          <a:lstStyle/>
          <a:p>
            <a:r>
              <a:rPr lang="en-US" altLang="ko-KR" dirty="0"/>
              <a:t>O</a:t>
            </a:r>
            <a:endParaRPr lang="ko-KR" altLang="en-US" dirty="0"/>
          </a:p>
        </p:txBody>
      </p:sp>
      <p:sp>
        <p:nvSpPr>
          <p:cNvPr id="22" name="직사각형 21">
            <a:extLst>
              <a:ext uri="{FF2B5EF4-FFF2-40B4-BE49-F238E27FC236}">
                <a16:creationId xmlns:a16="http://schemas.microsoft.com/office/drawing/2014/main" id="{8951764D-8D25-4C14-BA61-26E642923C6C}"/>
              </a:ext>
            </a:extLst>
          </p:cNvPr>
          <p:cNvSpPr/>
          <p:nvPr/>
        </p:nvSpPr>
        <p:spPr>
          <a:xfrm>
            <a:off x="1813747" y="4539548"/>
            <a:ext cx="336952" cy="369332"/>
          </a:xfrm>
          <a:prstGeom prst="rect">
            <a:avLst/>
          </a:prstGeom>
        </p:spPr>
        <p:txBody>
          <a:bodyPr wrap="none">
            <a:spAutoFit/>
          </a:bodyPr>
          <a:lstStyle/>
          <a:p>
            <a:r>
              <a:rPr lang="en-US" altLang="ko-KR" dirty="0"/>
              <a:t>O</a:t>
            </a:r>
            <a:endParaRPr lang="ko-KR" altLang="en-US" dirty="0"/>
          </a:p>
        </p:txBody>
      </p:sp>
      <p:sp>
        <p:nvSpPr>
          <p:cNvPr id="23" name="직사각형 22">
            <a:extLst>
              <a:ext uri="{FF2B5EF4-FFF2-40B4-BE49-F238E27FC236}">
                <a16:creationId xmlns:a16="http://schemas.microsoft.com/office/drawing/2014/main" id="{5F979113-E01F-42DC-9C7B-8F579F3BE8E6}"/>
              </a:ext>
            </a:extLst>
          </p:cNvPr>
          <p:cNvSpPr/>
          <p:nvPr/>
        </p:nvSpPr>
        <p:spPr>
          <a:xfrm>
            <a:off x="2515422" y="4544148"/>
            <a:ext cx="336952" cy="369332"/>
          </a:xfrm>
          <a:prstGeom prst="rect">
            <a:avLst/>
          </a:prstGeom>
        </p:spPr>
        <p:txBody>
          <a:bodyPr wrap="none">
            <a:spAutoFit/>
          </a:bodyPr>
          <a:lstStyle/>
          <a:p>
            <a:r>
              <a:rPr lang="en-US" altLang="ko-KR" dirty="0"/>
              <a:t>O</a:t>
            </a:r>
            <a:endParaRPr lang="ko-KR" altLang="en-US" dirty="0"/>
          </a:p>
        </p:txBody>
      </p:sp>
      <p:sp>
        <p:nvSpPr>
          <p:cNvPr id="37" name="화살표: 아래쪽 36">
            <a:extLst>
              <a:ext uri="{FF2B5EF4-FFF2-40B4-BE49-F238E27FC236}">
                <a16:creationId xmlns:a16="http://schemas.microsoft.com/office/drawing/2014/main" id="{79AF4028-4F3A-420D-A0B2-85DF0538EA28}"/>
              </a:ext>
            </a:extLst>
          </p:cNvPr>
          <p:cNvSpPr/>
          <p:nvPr/>
        </p:nvSpPr>
        <p:spPr>
          <a:xfrm>
            <a:off x="2160084" y="3000375"/>
            <a:ext cx="1824401" cy="9760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DE04505A-4A25-466C-91CA-641B8DE3AA5B}"/>
              </a:ext>
            </a:extLst>
          </p:cNvPr>
          <p:cNvSpPr txBox="1"/>
          <p:nvPr/>
        </p:nvSpPr>
        <p:spPr>
          <a:xfrm>
            <a:off x="2521492" y="3402090"/>
            <a:ext cx="1101584" cy="369332"/>
          </a:xfrm>
          <a:prstGeom prst="rect">
            <a:avLst/>
          </a:prstGeom>
          <a:noFill/>
        </p:spPr>
        <p:txBody>
          <a:bodyPr wrap="none" rtlCol="0">
            <a:spAutoFit/>
          </a:bodyPr>
          <a:lstStyle/>
          <a:p>
            <a:r>
              <a:rPr lang="en-US" altLang="ko-KR" dirty="0"/>
              <a:t>annealing</a:t>
            </a:r>
            <a:endParaRPr lang="ko-KR" altLang="en-US" dirty="0"/>
          </a:p>
        </p:txBody>
      </p:sp>
      <p:sp>
        <p:nvSpPr>
          <p:cNvPr id="40" name="TextBox 39">
            <a:extLst>
              <a:ext uri="{FF2B5EF4-FFF2-40B4-BE49-F238E27FC236}">
                <a16:creationId xmlns:a16="http://schemas.microsoft.com/office/drawing/2014/main" id="{1C37CB83-7198-4140-9214-C54EA73E2AC4}"/>
              </a:ext>
            </a:extLst>
          </p:cNvPr>
          <p:cNvSpPr txBox="1"/>
          <p:nvPr/>
        </p:nvSpPr>
        <p:spPr>
          <a:xfrm>
            <a:off x="2031435" y="5631830"/>
            <a:ext cx="2676525" cy="923330"/>
          </a:xfrm>
          <a:prstGeom prst="rect">
            <a:avLst/>
          </a:prstGeom>
          <a:noFill/>
        </p:spPr>
        <p:txBody>
          <a:bodyPr wrap="square" rtlCol="0">
            <a:spAutoFit/>
          </a:bodyPr>
          <a:lstStyle/>
          <a:p>
            <a:r>
              <a:rPr lang="en-US" altLang="ko-KR" dirty="0">
                <a:solidFill>
                  <a:srgbClr val="0070C0"/>
                </a:solidFill>
              </a:rPr>
              <a:t>Defect site</a:t>
            </a:r>
            <a:r>
              <a:rPr lang="ko-KR" altLang="en-US" dirty="0">
                <a:solidFill>
                  <a:srgbClr val="0070C0"/>
                </a:solidFill>
              </a:rPr>
              <a:t>에 다른 원자를 결합시킬 수 있는 </a:t>
            </a:r>
            <a:r>
              <a:rPr lang="ko-KR" altLang="en-US" dirty="0" err="1">
                <a:solidFill>
                  <a:srgbClr val="0070C0"/>
                </a:solidFill>
              </a:rPr>
              <a:t>테크닉으로서의</a:t>
            </a:r>
            <a:r>
              <a:rPr lang="ko-KR" altLang="en-US" dirty="0">
                <a:solidFill>
                  <a:srgbClr val="0070C0"/>
                </a:solidFill>
              </a:rPr>
              <a:t> 가능성</a:t>
            </a:r>
            <a:r>
              <a:rPr lang="en-US" altLang="ko-KR" dirty="0">
                <a:solidFill>
                  <a:srgbClr val="0070C0"/>
                </a:solidFill>
              </a:rPr>
              <a:t>?</a:t>
            </a:r>
            <a:endParaRPr lang="ko-KR" altLang="en-US" dirty="0">
              <a:solidFill>
                <a:srgbClr val="0070C0"/>
              </a:solidFill>
            </a:endParaRPr>
          </a:p>
        </p:txBody>
      </p:sp>
      <p:sp>
        <p:nvSpPr>
          <p:cNvPr id="41" name="TextBox 40">
            <a:extLst>
              <a:ext uri="{FF2B5EF4-FFF2-40B4-BE49-F238E27FC236}">
                <a16:creationId xmlns:a16="http://schemas.microsoft.com/office/drawing/2014/main" id="{759675DE-39A2-4947-B139-114DD3CC74D9}"/>
              </a:ext>
            </a:extLst>
          </p:cNvPr>
          <p:cNvSpPr txBox="1"/>
          <p:nvPr/>
        </p:nvSpPr>
        <p:spPr>
          <a:xfrm>
            <a:off x="6029188" y="2452157"/>
            <a:ext cx="2676525" cy="646331"/>
          </a:xfrm>
          <a:prstGeom prst="rect">
            <a:avLst/>
          </a:prstGeom>
          <a:noFill/>
        </p:spPr>
        <p:txBody>
          <a:bodyPr wrap="square" rtlCol="0">
            <a:spAutoFit/>
          </a:bodyPr>
          <a:lstStyle/>
          <a:p>
            <a:r>
              <a:rPr lang="en-US" altLang="ko-KR" dirty="0">
                <a:solidFill>
                  <a:srgbClr val="FF0000"/>
                </a:solidFill>
              </a:rPr>
              <a:t>O</a:t>
            </a:r>
            <a:r>
              <a:rPr lang="ko-KR" altLang="en-US" dirty="0">
                <a:solidFill>
                  <a:srgbClr val="FF0000"/>
                </a:solidFill>
              </a:rPr>
              <a:t>의 결합에 따른 </a:t>
            </a:r>
            <a:r>
              <a:rPr lang="en-US" altLang="ko-KR" dirty="0">
                <a:solidFill>
                  <a:srgbClr val="FF0000"/>
                </a:solidFill>
              </a:rPr>
              <a:t>E-K diagram</a:t>
            </a:r>
            <a:r>
              <a:rPr lang="ko-KR" altLang="en-US" dirty="0">
                <a:solidFill>
                  <a:srgbClr val="FF0000"/>
                </a:solidFill>
              </a:rPr>
              <a:t> 계산</a:t>
            </a:r>
            <a:r>
              <a:rPr lang="en-US" altLang="ko-KR" dirty="0">
                <a:solidFill>
                  <a:srgbClr val="FF0000"/>
                </a:solidFill>
              </a:rPr>
              <a:t>?</a:t>
            </a:r>
            <a:endParaRPr lang="ko-KR" altLang="en-US" dirty="0">
              <a:solidFill>
                <a:srgbClr val="FF0000"/>
              </a:solidFill>
            </a:endParaRPr>
          </a:p>
        </p:txBody>
      </p:sp>
      <p:sp>
        <p:nvSpPr>
          <p:cNvPr id="42" name="TextBox 41">
            <a:extLst>
              <a:ext uri="{FF2B5EF4-FFF2-40B4-BE49-F238E27FC236}">
                <a16:creationId xmlns:a16="http://schemas.microsoft.com/office/drawing/2014/main" id="{B4639FCD-5120-4D65-A738-667E51D0C578}"/>
              </a:ext>
            </a:extLst>
          </p:cNvPr>
          <p:cNvSpPr txBox="1"/>
          <p:nvPr/>
        </p:nvSpPr>
        <p:spPr>
          <a:xfrm>
            <a:off x="6037688" y="3228142"/>
            <a:ext cx="2676525" cy="646331"/>
          </a:xfrm>
          <a:prstGeom prst="rect">
            <a:avLst/>
          </a:prstGeom>
          <a:noFill/>
        </p:spPr>
        <p:txBody>
          <a:bodyPr wrap="square" rtlCol="0">
            <a:spAutoFit/>
          </a:bodyPr>
          <a:lstStyle/>
          <a:p>
            <a:r>
              <a:rPr lang="en-US" altLang="ko-KR" dirty="0">
                <a:solidFill>
                  <a:srgbClr val="FF0000"/>
                </a:solidFill>
              </a:rPr>
              <a:t>O2</a:t>
            </a:r>
            <a:r>
              <a:rPr lang="ko-KR" altLang="en-US" dirty="0">
                <a:solidFill>
                  <a:srgbClr val="FF0000"/>
                </a:solidFill>
              </a:rPr>
              <a:t>가 </a:t>
            </a:r>
            <a:r>
              <a:rPr lang="en-US" altLang="ko-KR" dirty="0">
                <a:solidFill>
                  <a:srgbClr val="FF0000"/>
                </a:solidFill>
              </a:rPr>
              <a:t>interface</a:t>
            </a:r>
            <a:r>
              <a:rPr lang="ko-KR" altLang="en-US" dirty="0">
                <a:solidFill>
                  <a:srgbClr val="FF0000"/>
                </a:solidFill>
              </a:rPr>
              <a:t>에서 이동할 수 있는 에너지 계산</a:t>
            </a:r>
            <a:r>
              <a:rPr lang="en-US" altLang="ko-KR" dirty="0">
                <a:solidFill>
                  <a:srgbClr val="FF0000"/>
                </a:solidFill>
              </a:rPr>
              <a:t>?</a:t>
            </a:r>
            <a:endParaRPr lang="ko-KR" altLang="en-US" dirty="0">
              <a:solidFill>
                <a:srgbClr val="FF0000"/>
              </a:solidFill>
            </a:endParaRPr>
          </a:p>
        </p:txBody>
      </p:sp>
    </p:spTree>
    <p:extLst>
      <p:ext uri="{BB962C8B-B14F-4D97-AF65-F5344CB8AC3E}">
        <p14:creationId xmlns:p14="http://schemas.microsoft.com/office/powerpoint/2010/main" val="202126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B74A34-A7C4-46F1-BFBE-D284AC753EF3}"/>
              </a:ext>
            </a:extLst>
          </p:cNvPr>
          <p:cNvSpPr txBox="1"/>
          <p:nvPr/>
        </p:nvSpPr>
        <p:spPr>
          <a:xfrm>
            <a:off x="0" y="0"/>
            <a:ext cx="1031051" cy="369332"/>
          </a:xfrm>
          <a:prstGeom prst="rect">
            <a:avLst/>
          </a:prstGeom>
          <a:noFill/>
        </p:spPr>
        <p:txBody>
          <a:bodyPr wrap="none" rtlCol="0">
            <a:spAutoFit/>
          </a:bodyPr>
          <a:lstStyle/>
          <a:p>
            <a:r>
              <a:rPr lang="en-US" altLang="ko-KR" dirty="0">
                <a:latin typeface="Arial" panose="020B0604020202020204" pitchFamily="34" charset="0"/>
                <a:cs typeface="Arial" panose="020B0604020202020204" pitchFamily="34" charset="0"/>
              </a:rPr>
              <a:t>Figure 2</a:t>
            </a:r>
            <a:endParaRPr lang="ko-KR" altLang="en-US" dirty="0">
              <a:latin typeface="Arial" panose="020B0604020202020204" pitchFamily="34" charset="0"/>
              <a:cs typeface="Arial" panose="020B0604020202020204" pitchFamily="34" charset="0"/>
            </a:endParaRPr>
          </a:p>
        </p:txBody>
      </p:sp>
      <p:graphicFrame>
        <p:nvGraphicFramePr>
          <p:cNvPr id="5" name="개체 4">
            <a:extLst>
              <a:ext uri="{FF2B5EF4-FFF2-40B4-BE49-F238E27FC236}">
                <a16:creationId xmlns:a16="http://schemas.microsoft.com/office/drawing/2014/main" id="{6B6B07ED-593B-4F85-B017-A81A1F0DDBFC}"/>
              </a:ext>
            </a:extLst>
          </p:cNvPr>
          <p:cNvGraphicFramePr>
            <a:graphicFrameLocks noChangeAspect="1"/>
          </p:cNvGraphicFramePr>
          <p:nvPr>
            <p:extLst/>
          </p:nvPr>
        </p:nvGraphicFramePr>
        <p:xfrm>
          <a:off x="-5175483" y="922120"/>
          <a:ext cx="3077197" cy="3077197"/>
        </p:xfrm>
        <a:graphic>
          <a:graphicData uri="http://schemas.openxmlformats.org/presentationml/2006/ole">
            <mc:AlternateContent xmlns:mc="http://schemas.openxmlformats.org/markup-compatibility/2006">
              <mc:Choice xmlns:v="urn:schemas-microsoft-com:vml" Requires="v">
                <p:oleObj spid="_x0000_s5177" name="Graph" r:id="rId3" imgW="4096440" imgH="4096440" progId="Origin50.Graph">
                  <p:embed/>
                </p:oleObj>
              </mc:Choice>
              <mc:Fallback>
                <p:oleObj name="Graph" r:id="rId3" imgW="4096440" imgH="4096440" progId="Origin50.Graph">
                  <p:embed/>
                  <p:pic>
                    <p:nvPicPr>
                      <p:cNvPr id="5" name="개체 4">
                        <a:extLst>
                          <a:ext uri="{FF2B5EF4-FFF2-40B4-BE49-F238E27FC236}">
                            <a16:creationId xmlns:a16="http://schemas.microsoft.com/office/drawing/2014/main" id="{6B6B07ED-593B-4F85-B017-A81A1F0DDBFC}"/>
                          </a:ext>
                        </a:extLst>
                      </p:cNvPr>
                      <p:cNvPicPr/>
                      <p:nvPr/>
                    </p:nvPicPr>
                    <p:blipFill>
                      <a:blip r:embed="rId4"/>
                      <a:stretch>
                        <a:fillRect/>
                      </a:stretch>
                    </p:blipFill>
                    <p:spPr>
                      <a:xfrm>
                        <a:off x="-5175483" y="922120"/>
                        <a:ext cx="3077197" cy="307719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45380AF-9063-484C-BFA3-14FFCF9EA0B5}"/>
              </a:ext>
            </a:extLst>
          </p:cNvPr>
          <p:cNvSpPr txBox="1"/>
          <p:nvPr/>
        </p:nvSpPr>
        <p:spPr>
          <a:xfrm>
            <a:off x="-5340562" y="897533"/>
            <a:ext cx="1537600" cy="307777"/>
          </a:xfrm>
          <a:prstGeom prst="rect">
            <a:avLst/>
          </a:prstGeom>
          <a:noFill/>
        </p:spPr>
        <p:txBody>
          <a:bodyPr wrap="none" rtlCol="0">
            <a:spAutoFit/>
          </a:bodyPr>
          <a:lstStyle/>
          <a:p>
            <a:r>
              <a:rPr lang="en-US" altLang="ko-KR" sz="1400" i="1">
                <a:solidFill>
                  <a:srgbClr val="002060"/>
                </a:solidFill>
                <a:latin typeface="Arial" panose="020B0604020202020204" pitchFamily="34" charset="0"/>
                <a:cs typeface="Arial" panose="020B0604020202020204" pitchFamily="34" charset="0"/>
              </a:rPr>
              <a:t>Before annealing</a:t>
            </a:r>
            <a:endParaRPr lang="ko-KR" altLang="en-US" sz="1400" i="1">
              <a:solidFill>
                <a:srgbClr val="00206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6E00F81-0CD3-4367-B10C-9FEC84F0086C}"/>
              </a:ext>
            </a:extLst>
          </p:cNvPr>
          <p:cNvSpPr txBox="1"/>
          <p:nvPr/>
        </p:nvSpPr>
        <p:spPr>
          <a:xfrm>
            <a:off x="-5340562" y="3826149"/>
            <a:ext cx="1388522" cy="307777"/>
          </a:xfrm>
          <a:prstGeom prst="rect">
            <a:avLst/>
          </a:prstGeom>
          <a:noFill/>
        </p:spPr>
        <p:txBody>
          <a:bodyPr wrap="none" rtlCol="0">
            <a:spAutoFit/>
          </a:bodyPr>
          <a:lstStyle/>
          <a:p>
            <a:r>
              <a:rPr lang="en-US" altLang="ko-KR" sz="1400" i="1">
                <a:solidFill>
                  <a:srgbClr val="002060"/>
                </a:solidFill>
                <a:latin typeface="Arial" panose="020B0604020202020204" pitchFamily="34" charset="0"/>
                <a:cs typeface="Arial" panose="020B0604020202020204" pitchFamily="34" charset="0"/>
              </a:rPr>
              <a:t>After annealing</a:t>
            </a:r>
            <a:endParaRPr lang="ko-KR" altLang="en-US" sz="1400" i="1">
              <a:solidFill>
                <a:srgbClr val="002060"/>
              </a:solidFill>
              <a:latin typeface="Arial" panose="020B0604020202020204" pitchFamily="34" charset="0"/>
              <a:cs typeface="Arial" panose="020B0604020202020204" pitchFamily="34" charset="0"/>
            </a:endParaRPr>
          </a:p>
        </p:txBody>
      </p:sp>
      <p:graphicFrame>
        <p:nvGraphicFramePr>
          <p:cNvPr id="8" name="개체 7">
            <a:extLst>
              <a:ext uri="{FF2B5EF4-FFF2-40B4-BE49-F238E27FC236}">
                <a16:creationId xmlns:a16="http://schemas.microsoft.com/office/drawing/2014/main" id="{3CFA83E0-9DC9-4831-ACFA-38778F4AF39B}"/>
              </a:ext>
            </a:extLst>
          </p:cNvPr>
          <p:cNvGraphicFramePr>
            <a:graphicFrameLocks noChangeAspect="1"/>
          </p:cNvGraphicFramePr>
          <p:nvPr>
            <p:extLst/>
          </p:nvPr>
        </p:nvGraphicFramePr>
        <p:xfrm>
          <a:off x="-5175484" y="3826149"/>
          <a:ext cx="3077197" cy="3077197"/>
        </p:xfrm>
        <a:graphic>
          <a:graphicData uri="http://schemas.openxmlformats.org/presentationml/2006/ole">
            <mc:AlternateContent xmlns:mc="http://schemas.openxmlformats.org/markup-compatibility/2006">
              <mc:Choice xmlns:v="urn:schemas-microsoft-com:vml" Requires="v">
                <p:oleObj spid="_x0000_s5178" name="Graph" r:id="rId5" imgW="4096440" imgH="4096440" progId="Origin50.Graph">
                  <p:embed/>
                </p:oleObj>
              </mc:Choice>
              <mc:Fallback>
                <p:oleObj name="Graph" r:id="rId5" imgW="4096440" imgH="4096440" progId="Origin50.Graph">
                  <p:embed/>
                  <p:pic>
                    <p:nvPicPr>
                      <p:cNvPr id="8" name="개체 7">
                        <a:extLst>
                          <a:ext uri="{FF2B5EF4-FFF2-40B4-BE49-F238E27FC236}">
                            <a16:creationId xmlns:a16="http://schemas.microsoft.com/office/drawing/2014/main" id="{3CFA83E0-9DC9-4831-ACFA-38778F4AF39B}"/>
                          </a:ext>
                        </a:extLst>
                      </p:cNvPr>
                      <p:cNvPicPr/>
                      <p:nvPr/>
                    </p:nvPicPr>
                    <p:blipFill>
                      <a:blip r:embed="rId6"/>
                      <a:stretch>
                        <a:fillRect/>
                      </a:stretch>
                    </p:blipFill>
                    <p:spPr>
                      <a:xfrm>
                        <a:off x="-5175484" y="3826149"/>
                        <a:ext cx="3077197" cy="3077197"/>
                      </a:xfrm>
                      <a:prstGeom prst="rect">
                        <a:avLst/>
                      </a:prstGeom>
                    </p:spPr>
                  </p:pic>
                </p:oleObj>
              </mc:Fallback>
            </mc:AlternateContent>
          </a:graphicData>
        </a:graphic>
      </p:graphicFrame>
      <p:graphicFrame>
        <p:nvGraphicFramePr>
          <p:cNvPr id="9" name="개체 8">
            <a:extLst>
              <a:ext uri="{FF2B5EF4-FFF2-40B4-BE49-F238E27FC236}">
                <a16:creationId xmlns:a16="http://schemas.microsoft.com/office/drawing/2014/main" id="{AB0E24FB-85CA-47F6-B1E4-48E3B051AA29}"/>
              </a:ext>
            </a:extLst>
          </p:cNvPr>
          <p:cNvGraphicFramePr>
            <a:graphicFrameLocks noChangeAspect="1"/>
          </p:cNvGraphicFramePr>
          <p:nvPr>
            <p:extLst/>
          </p:nvPr>
        </p:nvGraphicFramePr>
        <p:xfrm>
          <a:off x="532813" y="3826149"/>
          <a:ext cx="3050370" cy="2871213"/>
        </p:xfrm>
        <a:graphic>
          <a:graphicData uri="http://schemas.openxmlformats.org/presentationml/2006/ole">
            <mc:AlternateContent xmlns:mc="http://schemas.openxmlformats.org/markup-compatibility/2006">
              <mc:Choice xmlns:v="urn:schemas-microsoft-com:vml" Requires="v">
                <p:oleObj spid="_x0000_s5179" name="Graph" r:id="rId7" imgW="3108960" imgH="2926080" progId="Origin50.Graph">
                  <p:embed/>
                </p:oleObj>
              </mc:Choice>
              <mc:Fallback>
                <p:oleObj name="Graph" r:id="rId7" imgW="3108960" imgH="2926080" progId="Origin50.Graph">
                  <p:embed/>
                  <p:pic>
                    <p:nvPicPr>
                      <p:cNvPr id="9" name="개체 8">
                        <a:extLst>
                          <a:ext uri="{FF2B5EF4-FFF2-40B4-BE49-F238E27FC236}">
                            <a16:creationId xmlns:a16="http://schemas.microsoft.com/office/drawing/2014/main" id="{AB0E24FB-85CA-47F6-B1E4-48E3B051AA29}"/>
                          </a:ext>
                        </a:extLst>
                      </p:cNvPr>
                      <p:cNvPicPr/>
                      <p:nvPr/>
                    </p:nvPicPr>
                    <p:blipFill>
                      <a:blip r:embed="rId8"/>
                      <a:stretch>
                        <a:fillRect/>
                      </a:stretch>
                    </p:blipFill>
                    <p:spPr>
                      <a:xfrm>
                        <a:off x="532813" y="3826149"/>
                        <a:ext cx="3050370" cy="2871213"/>
                      </a:xfrm>
                      <a:prstGeom prst="rect">
                        <a:avLst/>
                      </a:prstGeom>
                    </p:spPr>
                  </p:pic>
                </p:oleObj>
              </mc:Fallback>
            </mc:AlternateContent>
          </a:graphicData>
        </a:graphic>
      </p:graphicFrame>
      <p:graphicFrame>
        <p:nvGraphicFramePr>
          <p:cNvPr id="10" name="개체 9">
            <a:extLst>
              <a:ext uri="{FF2B5EF4-FFF2-40B4-BE49-F238E27FC236}">
                <a16:creationId xmlns:a16="http://schemas.microsoft.com/office/drawing/2014/main" id="{FF7BC5DA-4462-4822-AC66-826D6EAAE55C}"/>
              </a:ext>
            </a:extLst>
          </p:cNvPr>
          <p:cNvGraphicFramePr>
            <a:graphicFrameLocks noChangeAspect="1"/>
          </p:cNvGraphicFramePr>
          <p:nvPr>
            <p:extLst/>
          </p:nvPr>
        </p:nvGraphicFramePr>
        <p:xfrm>
          <a:off x="-2544384" y="922119"/>
          <a:ext cx="3077197" cy="3077197"/>
        </p:xfrm>
        <a:graphic>
          <a:graphicData uri="http://schemas.openxmlformats.org/presentationml/2006/ole">
            <mc:AlternateContent xmlns:mc="http://schemas.openxmlformats.org/markup-compatibility/2006">
              <mc:Choice xmlns:v="urn:schemas-microsoft-com:vml" Requires="v">
                <p:oleObj spid="_x0000_s5180" name="Graph" r:id="rId9" imgW="4096440" imgH="4096440" progId="Origin50.Graph">
                  <p:embed/>
                </p:oleObj>
              </mc:Choice>
              <mc:Fallback>
                <p:oleObj name="Graph" r:id="rId9" imgW="4096440" imgH="4096440" progId="Origin50.Graph">
                  <p:embed/>
                  <p:pic>
                    <p:nvPicPr>
                      <p:cNvPr id="10" name="개체 9">
                        <a:extLst>
                          <a:ext uri="{FF2B5EF4-FFF2-40B4-BE49-F238E27FC236}">
                            <a16:creationId xmlns:a16="http://schemas.microsoft.com/office/drawing/2014/main" id="{FF7BC5DA-4462-4822-AC66-826D6EAAE55C}"/>
                          </a:ext>
                        </a:extLst>
                      </p:cNvPr>
                      <p:cNvPicPr/>
                      <p:nvPr/>
                    </p:nvPicPr>
                    <p:blipFill>
                      <a:blip r:embed="rId10"/>
                      <a:stretch>
                        <a:fillRect/>
                      </a:stretch>
                    </p:blipFill>
                    <p:spPr>
                      <a:xfrm>
                        <a:off x="-2544384" y="922119"/>
                        <a:ext cx="3077197" cy="3077197"/>
                      </a:xfrm>
                      <a:prstGeom prst="rect">
                        <a:avLst/>
                      </a:prstGeom>
                    </p:spPr>
                  </p:pic>
                </p:oleObj>
              </mc:Fallback>
            </mc:AlternateContent>
          </a:graphicData>
        </a:graphic>
      </p:graphicFrame>
      <p:graphicFrame>
        <p:nvGraphicFramePr>
          <p:cNvPr id="11" name="개체 10">
            <a:extLst>
              <a:ext uri="{FF2B5EF4-FFF2-40B4-BE49-F238E27FC236}">
                <a16:creationId xmlns:a16="http://schemas.microsoft.com/office/drawing/2014/main" id="{CB5DD94E-48CA-4DD3-8A2C-BAA3EE222094}"/>
              </a:ext>
            </a:extLst>
          </p:cNvPr>
          <p:cNvGraphicFramePr>
            <a:graphicFrameLocks noChangeAspect="1"/>
          </p:cNvGraphicFramePr>
          <p:nvPr>
            <p:extLst/>
          </p:nvPr>
        </p:nvGraphicFramePr>
        <p:xfrm>
          <a:off x="-2509322" y="3826149"/>
          <a:ext cx="3077197" cy="3077197"/>
        </p:xfrm>
        <a:graphic>
          <a:graphicData uri="http://schemas.openxmlformats.org/presentationml/2006/ole">
            <mc:AlternateContent xmlns:mc="http://schemas.openxmlformats.org/markup-compatibility/2006">
              <mc:Choice xmlns:v="urn:schemas-microsoft-com:vml" Requires="v">
                <p:oleObj spid="_x0000_s5181" name="Graph" r:id="rId11" imgW="4096440" imgH="4096440" progId="Origin50.Graph">
                  <p:embed/>
                </p:oleObj>
              </mc:Choice>
              <mc:Fallback>
                <p:oleObj name="Graph" r:id="rId11" imgW="4096440" imgH="4096440" progId="Origin50.Graph">
                  <p:embed/>
                  <p:pic>
                    <p:nvPicPr>
                      <p:cNvPr id="11" name="개체 10">
                        <a:extLst>
                          <a:ext uri="{FF2B5EF4-FFF2-40B4-BE49-F238E27FC236}">
                            <a16:creationId xmlns:a16="http://schemas.microsoft.com/office/drawing/2014/main" id="{CB5DD94E-48CA-4DD3-8A2C-BAA3EE222094}"/>
                          </a:ext>
                        </a:extLst>
                      </p:cNvPr>
                      <p:cNvPicPr/>
                      <p:nvPr/>
                    </p:nvPicPr>
                    <p:blipFill>
                      <a:blip r:embed="rId12"/>
                      <a:stretch>
                        <a:fillRect/>
                      </a:stretch>
                    </p:blipFill>
                    <p:spPr>
                      <a:xfrm>
                        <a:off x="-2509322" y="3826149"/>
                        <a:ext cx="3077197" cy="3077197"/>
                      </a:xfrm>
                      <a:prstGeom prst="rect">
                        <a:avLst/>
                      </a:prstGeom>
                    </p:spPr>
                  </p:pic>
                </p:oleObj>
              </mc:Fallback>
            </mc:AlternateContent>
          </a:graphicData>
        </a:graphic>
      </p:graphicFrame>
      <p:graphicFrame>
        <p:nvGraphicFramePr>
          <p:cNvPr id="12" name="개체 11">
            <a:extLst>
              <a:ext uri="{FF2B5EF4-FFF2-40B4-BE49-F238E27FC236}">
                <a16:creationId xmlns:a16="http://schemas.microsoft.com/office/drawing/2014/main" id="{7DDB3F48-ED83-40A7-8769-D618A5052541}"/>
              </a:ext>
            </a:extLst>
          </p:cNvPr>
          <p:cNvGraphicFramePr>
            <a:graphicFrameLocks noChangeAspect="1"/>
          </p:cNvGraphicFramePr>
          <p:nvPr>
            <p:extLst/>
          </p:nvPr>
        </p:nvGraphicFramePr>
        <p:xfrm>
          <a:off x="567875" y="922118"/>
          <a:ext cx="3077197" cy="3077197"/>
        </p:xfrm>
        <a:graphic>
          <a:graphicData uri="http://schemas.openxmlformats.org/presentationml/2006/ole">
            <mc:AlternateContent xmlns:mc="http://schemas.openxmlformats.org/markup-compatibility/2006">
              <mc:Choice xmlns:v="urn:schemas-microsoft-com:vml" Requires="v">
                <p:oleObj spid="_x0000_s5182" name="Graph" r:id="rId13" imgW="4096440" imgH="4096440" progId="Origin50.Graph">
                  <p:embed/>
                </p:oleObj>
              </mc:Choice>
              <mc:Fallback>
                <p:oleObj name="Graph" r:id="rId13" imgW="4096440" imgH="4096440" progId="Origin50.Graph">
                  <p:embed/>
                  <p:pic>
                    <p:nvPicPr>
                      <p:cNvPr id="12" name="개체 11">
                        <a:extLst>
                          <a:ext uri="{FF2B5EF4-FFF2-40B4-BE49-F238E27FC236}">
                            <a16:creationId xmlns:a16="http://schemas.microsoft.com/office/drawing/2014/main" id="{7DDB3F48-ED83-40A7-8769-D618A5052541}"/>
                          </a:ext>
                        </a:extLst>
                      </p:cNvPr>
                      <p:cNvPicPr/>
                      <p:nvPr/>
                    </p:nvPicPr>
                    <p:blipFill>
                      <a:blip r:embed="rId14"/>
                      <a:stretch>
                        <a:fillRect/>
                      </a:stretch>
                    </p:blipFill>
                    <p:spPr>
                      <a:xfrm>
                        <a:off x="567875" y="922118"/>
                        <a:ext cx="3077197" cy="3077197"/>
                      </a:xfrm>
                      <a:prstGeom prst="rect">
                        <a:avLst/>
                      </a:prstGeom>
                    </p:spPr>
                  </p:pic>
                </p:oleObj>
              </mc:Fallback>
            </mc:AlternateContent>
          </a:graphicData>
        </a:graphic>
      </p:graphicFrame>
      <p:cxnSp>
        <p:nvCxnSpPr>
          <p:cNvPr id="13" name="직선 연결선 12">
            <a:extLst>
              <a:ext uri="{FF2B5EF4-FFF2-40B4-BE49-F238E27FC236}">
                <a16:creationId xmlns:a16="http://schemas.microsoft.com/office/drawing/2014/main" id="{10124C8E-DBA8-4F8D-AAF8-0508157B2927}"/>
              </a:ext>
            </a:extLst>
          </p:cNvPr>
          <p:cNvCxnSpPr/>
          <p:nvPr/>
        </p:nvCxnSpPr>
        <p:spPr>
          <a:xfrm>
            <a:off x="391984" y="1112108"/>
            <a:ext cx="0" cy="5527589"/>
          </a:xfrm>
          <a:prstGeom prst="line">
            <a:avLst/>
          </a:prstGeom>
          <a:ln w="28575">
            <a:solidFill>
              <a:schemeClr val="accent4">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4A8E812-773A-47B8-955C-DC2A4E73D199}"/>
              </a:ext>
            </a:extLst>
          </p:cNvPr>
          <p:cNvSpPr txBox="1"/>
          <p:nvPr/>
        </p:nvSpPr>
        <p:spPr>
          <a:xfrm>
            <a:off x="2741798" y="1301578"/>
            <a:ext cx="457176" cy="276999"/>
          </a:xfrm>
          <a:prstGeom prst="rect">
            <a:avLst/>
          </a:prstGeom>
          <a:noFill/>
        </p:spPr>
        <p:txBody>
          <a:bodyPr wrap="none" rtlCol="0">
            <a:spAutoFit/>
          </a:bodyPr>
          <a:lstStyle/>
          <a:p>
            <a:r>
              <a:rPr lang="en-US" altLang="ko-KR" sz="1200">
                <a:latin typeface="Arial" panose="020B0604020202020204" pitchFamily="34" charset="0"/>
                <a:cs typeface="Arial" panose="020B0604020202020204" pitchFamily="34" charset="0"/>
              </a:rPr>
              <a:t>10K</a:t>
            </a:r>
            <a:endParaRPr lang="ko-KR" altLang="en-US" sz="1200">
              <a:latin typeface="Arial" panose="020B0604020202020204" pitchFamily="34" charset="0"/>
              <a:cs typeface="Arial" panose="020B0604020202020204" pitchFamily="34" charset="0"/>
            </a:endParaRPr>
          </a:p>
        </p:txBody>
      </p:sp>
      <p:graphicFrame>
        <p:nvGraphicFramePr>
          <p:cNvPr id="15" name="개체 14">
            <a:extLst>
              <a:ext uri="{FF2B5EF4-FFF2-40B4-BE49-F238E27FC236}">
                <a16:creationId xmlns:a16="http://schemas.microsoft.com/office/drawing/2014/main" id="{1734BBE3-EA2A-4A64-BC6F-8E2AF8700C1F}"/>
              </a:ext>
            </a:extLst>
          </p:cNvPr>
          <p:cNvGraphicFramePr>
            <a:graphicFrameLocks noChangeAspect="1"/>
          </p:cNvGraphicFramePr>
          <p:nvPr>
            <p:extLst/>
          </p:nvPr>
        </p:nvGraphicFramePr>
        <p:xfrm>
          <a:off x="3358597" y="361950"/>
          <a:ext cx="7255872" cy="7255872"/>
        </p:xfrm>
        <a:graphic>
          <a:graphicData uri="http://schemas.openxmlformats.org/presentationml/2006/ole">
            <mc:AlternateContent xmlns:mc="http://schemas.openxmlformats.org/markup-compatibility/2006">
              <mc:Choice xmlns:v="urn:schemas-microsoft-com:vml" Requires="v">
                <p:oleObj spid="_x0000_s5183" name="Graph" r:id="rId15" imgW="4096440" imgH="4096440" progId="Origin50.Graph">
                  <p:embed/>
                </p:oleObj>
              </mc:Choice>
              <mc:Fallback>
                <p:oleObj name="Graph" r:id="rId15" imgW="4096440" imgH="4096440" progId="Origin50.Graph">
                  <p:embed/>
                  <p:pic>
                    <p:nvPicPr>
                      <p:cNvPr id="15" name="개체 14">
                        <a:extLst>
                          <a:ext uri="{FF2B5EF4-FFF2-40B4-BE49-F238E27FC236}">
                            <a16:creationId xmlns:a16="http://schemas.microsoft.com/office/drawing/2014/main" id="{1734BBE3-EA2A-4A64-BC6F-8E2AF8700C1F}"/>
                          </a:ext>
                        </a:extLst>
                      </p:cNvPr>
                      <p:cNvPicPr/>
                      <p:nvPr/>
                    </p:nvPicPr>
                    <p:blipFill>
                      <a:blip r:embed="rId16"/>
                      <a:stretch>
                        <a:fillRect/>
                      </a:stretch>
                    </p:blipFill>
                    <p:spPr>
                      <a:xfrm>
                        <a:off x="3358597" y="361950"/>
                        <a:ext cx="7255872" cy="7255872"/>
                      </a:xfrm>
                      <a:prstGeom prst="rect">
                        <a:avLst/>
                      </a:prstGeom>
                    </p:spPr>
                  </p:pic>
                </p:oleObj>
              </mc:Fallback>
            </mc:AlternateContent>
          </a:graphicData>
        </a:graphic>
      </p:graphicFrame>
      <p:cxnSp>
        <p:nvCxnSpPr>
          <p:cNvPr id="16" name="직선 연결선 15">
            <a:extLst>
              <a:ext uri="{FF2B5EF4-FFF2-40B4-BE49-F238E27FC236}">
                <a16:creationId xmlns:a16="http://schemas.microsoft.com/office/drawing/2014/main" id="{CB96B992-806E-4290-B348-468E65BD8BA7}"/>
              </a:ext>
            </a:extLst>
          </p:cNvPr>
          <p:cNvCxnSpPr/>
          <p:nvPr/>
        </p:nvCxnSpPr>
        <p:spPr>
          <a:xfrm>
            <a:off x="7636304" y="1197468"/>
            <a:ext cx="0" cy="5186362"/>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8E236C02-70B9-45E9-B7E4-5C1BE569C49D}"/>
              </a:ext>
            </a:extLst>
          </p:cNvPr>
          <p:cNvCxnSpPr/>
          <p:nvPr/>
        </p:nvCxnSpPr>
        <p:spPr>
          <a:xfrm>
            <a:off x="8200184" y="1197468"/>
            <a:ext cx="0" cy="51863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B1DEBB26-1269-4F12-AAD3-A5CF66AD942F}"/>
              </a:ext>
            </a:extLst>
          </p:cNvPr>
          <p:cNvCxnSpPr/>
          <p:nvPr/>
        </p:nvCxnSpPr>
        <p:spPr>
          <a:xfrm>
            <a:off x="7024799" y="1197468"/>
            <a:ext cx="0" cy="518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92A487D9-5AB3-45CA-8C76-16CF7EB3069E}"/>
              </a:ext>
            </a:extLst>
          </p:cNvPr>
          <p:cNvCxnSpPr/>
          <p:nvPr/>
        </p:nvCxnSpPr>
        <p:spPr>
          <a:xfrm>
            <a:off x="6638084" y="1197468"/>
            <a:ext cx="0" cy="51863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E0D7CE96-5086-473E-9534-7D9D4C32C9DB}"/>
              </a:ext>
            </a:extLst>
          </p:cNvPr>
          <p:cNvCxnSpPr/>
          <p:nvPr/>
        </p:nvCxnSpPr>
        <p:spPr>
          <a:xfrm>
            <a:off x="6211364" y="1197468"/>
            <a:ext cx="0" cy="51863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AF59BF75-56D8-40C1-AFA4-C8A6C51DA840}"/>
              </a:ext>
            </a:extLst>
          </p:cNvPr>
          <p:cNvCxnSpPr/>
          <p:nvPr/>
        </p:nvCxnSpPr>
        <p:spPr>
          <a:xfrm>
            <a:off x="5731304" y="1197468"/>
            <a:ext cx="0" cy="51863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C7C21966-C6FF-459D-AD84-3780FAE6FD9E}"/>
              </a:ext>
            </a:extLst>
          </p:cNvPr>
          <p:cNvCxnSpPr/>
          <p:nvPr/>
        </p:nvCxnSpPr>
        <p:spPr>
          <a:xfrm>
            <a:off x="6523784" y="1197468"/>
            <a:ext cx="0" cy="51863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5A1CFA7A-E2DA-4B7F-8EEB-27FDAC6E5BBA}"/>
              </a:ext>
            </a:extLst>
          </p:cNvPr>
          <p:cNvCxnSpPr/>
          <p:nvPr/>
        </p:nvCxnSpPr>
        <p:spPr>
          <a:xfrm>
            <a:off x="7217204" y="1197468"/>
            <a:ext cx="0" cy="51863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9CD20B26-155A-412D-9F75-97A9CE2D6525}"/>
              </a:ext>
            </a:extLst>
          </p:cNvPr>
          <p:cNvCxnSpPr/>
          <p:nvPr/>
        </p:nvCxnSpPr>
        <p:spPr>
          <a:xfrm>
            <a:off x="7396274" y="1197468"/>
            <a:ext cx="0" cy="51863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AB76B6A-E3AA-4E5C-8785-C7003866C3F9}"/>
              </a:ext>
            </a:extLst>
          </p:cNvPr>
          <p:cNvCxnSpPr/>
          <p:nvPr/>
        </p:nvCxnSpPr>
        <p:spPr>
          <a:xfrm>
            <a:off x="7704884" y="1197468"/>
            <a:ext cx="0" cy="51863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C50E114-91B3-40A7-8C4D-9BF3E3000B66}"/>
              </a:ext>
            </a:extLst>
          </p:cNvPr>
          <p:cNvSpPr txBox="1"/>
          <p:nvPr/>
        </p:nvSpPr>
        <p:spPr>
          <a:xfrm>
            <a:off x="8435569" y="529473"/>
            <a:ext cx="631904" cy="307777"/>
          </a:xfrm>
          <a:prstGeom prst="rect">
            <a:avLst/>
          </a:prstGeom>
          <a:noFill/>
        </p:spPr>
        <p:txBody>
          <a:bodyPr wrap="none" rtlCol="0">
            <a:spAutoFit/>
          </a:bodyPr>
          <a:lstStyle/>
          <a:p>
            <a:r>
              <a:rPr lang="en-US" altLang="ko-KR" sz="1400">
                <a:solidFill>
                  <a:srgbClr val="FF0000"/>
                </a:solidFill>
                <a:latin typeface="Arial" panose="020B0604020202020204" pitchFamily="34" charset="0"/>
                <a:cs typeface="Arial" panose="020B0604020202020204" pitchFamily="34" charset="0"/>
              </a:rPr>
              <a:t>1.715</a:t>
            </a:r>
            <a:endParaRPr lang="ko-KR" altLang="en-US" sz="1400">
              <a:solidFill>
                <a:srgbClr val="FF0000"/>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6AD545A-1232-4ECA-AC69-AAED3B80FD0C}"/>
              </a:ext>
            </a:extLst>
          </p:cNvPr>
          <p:cNvSpPr txBox="1"/>
          <p:nvPr/>
        </p:nvSpPr>
        <p:spPr>
          <a:xfrm>
            <a:off x="9267599" y="760306"/>
            <a:ext cx="631904" cy="307777"/>
          </a:xfrm>
          <a:prstGeom prst="rect">
            <a:avLst/>
          </a:prstGeom>
          <a:noFill/>
        </p:spPr>
        <p:txBody>
          <a:bodyPr wrap="none" rtlCol="0">
            <a:spAutoFit/>
          </a:bodyPr>
          <a:lstStyle/>
          <a:p>
            <a:r>
              <a:rPr lang="en-US" altLang="ko-KR" sz="1400">
                <a:latin typeface="Arial" panose="020B0604020202020204" pitchFamily="34" charset="0"/>
                <a:cs typeface="Arial" panose="020B0604020202020204" pitchFamily="34" charset="0"/>
              </a:rPr>
              <a:t>1.718</a:t>
            </a:r>
            <a:endParaRPr lang="ko-KR" altLang="en-US" sz="140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004B2FD-E744-4C42-82CF-3E7BE2181957}"/>
              </a:ext>
            </a:extLst>
          </p:cNvPr>
          <p:cNvSpPr txBox="1"/>
          <p:nvPr/>
        </p:nvSpPr>
        <p:spPr>
          <a:xfrm>
            <a:off x="7114994" y="545302"/>
            <a:ext cx="631904" cy="307777"/>
          </a:xfrm>
          <a:prstGeom prst="rect">
            <a:avLst/>
          </a:prstGeom>
          <a:noFill/>
        </p:spPr>
        <p:txBody>
          <a:bodyPr wrap="none" rtlCol="0">
            <a:spAutoFit/>
          </a:bodyPr>
          <a:lstStyle/>
          <a:p>
            <a:r>
              <a:rPr lang="en-US" altLang="ko-KR" sz="1400">
                <a:latin typeface="Arial" panose="020B0604020202020204" pitchFamily="34" charset="0"/>
                <a:cs typeface="Arial" panose="020B0604020202020204" pitchFamily="34" charset="0"/>
              </a:rPr>
              <a:t>1.706</a:t>
            </a:r>
            <a:endParaRPr lang="ko-KR" altLang="en-US" sz="140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7C2E8B1-B155-4032-92F1-054194FD6F98}"/>
              </a:ext>
            </a:extLst>
          </p:cNvPr>
          <p:cNvSpPr txBox="1"/>
          <p:nvPr/>
        </p:nvSpPr>
        <p:spPr>
          <a:xfrm>
            <a:off x="6649896" y="545301"/>
            <a:ext cx="631904" cy="307777"/>
          </a:xfrm>
          <a:prstGeom prst="rect">
            <a:avLst/>
          </a:prstGeom>
          <a:noFill/>
        </p:spPr>
        <p:txBody>
          <a:bodyPr wrap="none" rtlCol="0">
            <a:spAutoFit/>
          </a:bodyPr>
          <a:lstStyle/>
          <a:p>
            <a:r>
              <a:rPr lang="en-US" altLang="ko-KR" sz="1400">
                <a:latin typeface="Arial" panose="020B0604020202020204" pitchFamily="34" charset="0"/>
                <a:cs typeface="Arial" panose="020B0604020202020204" pitchFamily="34" charset="0"/>
              </a:rPr>
              <a:t>1.698</a:t>
            </a:r>
            <a:endParaRPr lang="ko-KR" altLang="en-US" sz="140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765018-4767-4E78-9757-24C3C0545DC8}"/>
              </a:ext>
            </a:extLst>
          </p:cNvPr>
          <p:cNvSpPr txBox="1"/>
          <p:nvPr/>
        </p:nvSpPr>
        <p:spPr>
          <a:xfrm>
            <a:off x="9067473" y="6635151"/>
            <a:ext cx="631904" cy="307777"/>
          </a:xfrm>
          <a:prstGeom prst="rect">
            <a:avLst/>
          </a:prstGeom>
          <a:noFill/>
        </p:spPr>
        <p:txBody>
          <a:bodyPr wrap="none" rtlCol="0">
            <a:spAutoFit/>
          </a:bodyPr>
          <a:lstStyle/>
          <a:p>
            <a:r>
              <a:rPr lang="en-US" altLang="ko-KR" sz="1400">
                <a:latin typeface="Arial" panose="020B0604020202020204" pitchFamily="34" charset="0"/>
                <a:cs typeface="Arial" panose="020B0604020202020204" pitchFamily="34" charset="0"/>
              </a:rPr>
              <a:t>1.691</a:t>
            </a:r>
            <a:endParaRPr lang="ko-KR" altLang="en-US" sz="140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F50F59FD-4E37-40EC-A7D6-1327D93B5CFB}"/>
              </a:ext>
            </a:extLst>
          </p:cNvPr>
          <p:cNvSpPr txBox="1"/>
          <p:nvPr/>
        </p:nvSpPr>
        <p:spPr>
          <a:xfrm>
            <a:off x="6322131" y="5317179"/>
            <a:ext cx="631904" cy="307777"/>
          </a:xfrm>
          <a:prstGeom prst="rect">
            <a:avLst/>
          </a:prstGeom>
          <a:noFill/>
        </p:spPr>
        <p:txBody>
          <a:bodyPr wrap="none" rtlCol="0">
            <a:spAutoFit/>
          </a:bodyPr>
          <a:lstStyle/>
          <a:p>
            <a:r>
              <a:rPr lang="en-US" altLang="ko-KR" sz="1400">
                <a:latin typeface="Arial" panose="020B0604020202020204" pitchFamily="34" charset="0"/>
                <a:cs typeface="Arial" panose="020B0604020202020204" pitchFamily="34" charset="0"/>
              </a:rPr>
              <a:t>1.676</a:t>
            </a:r>
            <a:endParaRPr lang="ko-KR" altLang="en-US" sz="140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B536EFA5-B57F-4908-B607-E3AF6D35FC19}"/>
              </a:ext>
            </a:extLst>
          </p:cNvPr>
          <p:cNvSpPr txBox="1"/>
          <p:nvPr/>
        </p:nvSpPr>
        <p:spPr>
          <a:xfrm>
            <a:off x="6101153" y="5850504"/>
            <a:ext cx="631904" cy="307777"/>
          </a:xfrm>
          <a:prstGeom prst="rect">
            <a:avLst/>
          </a:prstGeom>
          <a:noFill/>
        </p:spPr>
        <p:txBody>
          <a:bodyPr wrap="none" rtlCol="0">
            <a:spAutoFit/>
          </a:bodyPr>
          <a:lstStyle/>
          <a:p>
            <a:r>
              <a:rPr lang="en-US" altLang="ko-KR" sz="1400">
                <a:latin typeface="Arial" panose="020B0604020202020204" pitchFamily="34" charset="0"/>
                <a:cs typeface="Arial" panose="020B0604020202020204" pitchFamily="34" charset="0"/>
              </a:rPr>
              <a:t>1.672</a:t>
            </a:r>
            <a:endParaRPr lang="ko-KR" altLang="en-US" sz="140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8D8B88-BE6E-4F52-A7DC-CEBBF3401909}"/>
              </a:ext>
            </a:extLst>
          </p:cNvPr>
          <p:cNvSpPr txBox="1"/>
          <p:nvPr/>
        </p:nvSpPr>
        <p:spPr>
          <a:xfrm>
            <a:off x="5868639" y="5091630"/>
            <a:ext cx="631904" cy="307777"/>
          </a:xfrm>
          <a:prstGeom prst="rect">
            <a:avLst/>
          </a:prstGeom>
          <a:noFill/>
        </p:spPr>
        <p:txBody>
          <a:bodyPr wrap="none" rtlCol="0">
            <a:spAutoFit/>
          </a:bodyPr>
          <a:lstStyle/>
          <a:p>
            <a:r>
              <a:rPr lang="en-US" altLang="ko-KR" sz="1400">
                <a:latin typeface="Arial" panose="020B0604020202020204" pitchFamily="34" charset="0"/>
                <a:cs typeface="Arial" panose="020B0604020202020204" pitchFamily="34" charset="0"/>
              </a:rPr>
              <a:t>1.659</a:t>
            </a:r>
            <a:endParaRPr lang="ko-KR" altLang="en-US" sz="140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83ABF6D-507E-432C-AA6F-896AF74AC592}"/>
              </a:ext>
            </a:extLst>
          </p:cNvPr>
          <p:cNvSpPr txBox="1"/>
          <p:nvPr/>
        </p:nvSpPr>
        <p:spPr>
          <a:xfrm>
            <a:off x="5396478" y="5399407"/>
            <a:ext cx="631904" cy="307777"/>
          </a:xfrm>
          <a:prstGeom prst="rect">
            <a:avLst/>
          </a:prstGeom>
          <a:noFill/>
        </p:spPr>
        <p:txBody>
          <a:bodyPr wrap="none" rtlCol="0">
            <a:spAutoFit/>
          </a:bodyPr>
          <a:lstStyle/>
          <a:p>
            <a:r>
              <a:rPr lang="en-US" altLang="ko-KR" sz="1400">
                <a:latin typeface="Arial" panose="020B0604020202020204" pitchFamily="34" charset="0"/>
                <a:cs typeface="Arial" panose="020B0604020202020204" pitchFamily="34" charset="0"/>
              </a:rPr>
              <a:t>1.642</a:t>
            </a:r>
            <a:endParaRPr lang="ko-KR" altLang="en-US" sz="140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0C3F3E8-D440-4817-A44A-96DEFC12E217}"/>
              </a:ext>
            </a:extLst>
          </p:cNvPr>
          <p:cNvSpPr txBox="1"/>
          <p:nvPr/>
        </p:nvSpPr>
        <p:spPr>
          <a:xfrm>
            <a:off x="7845726" y="4945979"/>
            <a:ext cx="631904" cy="307777"/>
          </a:xfrm>
          <a:prstGeom prst="rect">
            <a:avLst/>
          </a:prstGeom>
          <a:noFill/>
        </p:spPr>
        <p:txBody>
          <a:bodyPr wrap="none" rtlCol="0">
            <a:spAutoFit/>
          </a:bodyPr>
          <a:lstStyle/>
          <a:p>
            <a:r>
              <a:rPr lang="en-US" altLang="ko-KR" sz="1400">
                <a:latin typeface="Arial" panose="020B0604020202020204" pitchFamily="34" charset="0"/>
                <a:cs typeface="Arial" panose="020B0604020202020204" pitchFamily="34" charset="0"/>
              </a:rPr>
              <a:t>1.737</a:t>
            </a:r>
            <a:endParaRPr lang="ko-KR" altLang="en-US" sz="140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91D3839-D1AF-465C-9449-3C1433CF1578}"/>
              </a:ext>
            </a:extLst>
          </p:cNvPr>
          <p:cNvSpPr txBox="1"/>
          <p:nvPr/>
        </p:nvSpPr>
        <p:spPr>
          <a:xfrm>
            <a:off x="7136634" y="376025"/>
            <a:ext cx="588623" cy="246221"/>
          </a:xfrm>
          <a:prstGeom prst="rect">
            <a:avLst/>
          </a:prstGeom>
          <a:noFill/>
        </p:spPr>
        <p:txBody>
          <a:bodyPr wrap="none" rtlCol="0">
            <a:spAutoFit/>
          </a:bodyPr>
          <a:lstStyle/>
          <a:p>
            <a:r>
              <a:rPr lang="en-US" altLang="ko-KR" sz="1000">
                <a:latin typeface="Arial" panose="020B0604020202020204" pitchFamily="34" charset="0"/>
                <a:cs typeface="Arial" panose="020B0604020202020204" pitchFamily="34" charset="0"/>
              </a:rPr>
              <a:t>31meV</a:t>
            </a:r>
            <a:endParaRPr lang="ko-KR" altLang="en-US" sz="100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74A5C9D-38AA-47B7-AA53-77495179DD78}"/>
              </a:ext>
            </a:extLst>
          </p:cNvPr>
          <p:cNvSpPr txBox="1"/>
          <p:nvPr/>
        </p:nvSpPr>
        <p:spPr>
          <a:xfrm>
            <a:off x="6622694" y="380173"/>
            <a:ext cx="588623" cy="246221"/>
          </a:xfrm>
          <a:prstGeom prst="rect">
            <a:avLst/>
          </a:prstGeom>
          <a:noFill/>
        </p:spPr>
        <p:txBody>
          <a:bodyPr wrap="none" rtlCol="0">
            <a:spAutoFit/>
          </a:bodyPr>
          <a:lstStyle/>
          <a:p>
            <a:r>
              <a:rPr lang="en-US" altLang="ko-KR" sz="1000">
                <a:latin typeface="Arial" panose="020B0604020202020204" pitchFamily="34" charset="0"/>
                <a:cs typeface="Arial" panose="020B0604020202020204" pitchFamily="34" charset="0"/>
              </a:rPr>
              <a:t>39meV</a:t>
            </a:r>
            <a:endParaRPr lang="ko-KR" altLang="en-US" sz="100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C568D02-636A-4D88-B23B-C83047E95A5C}"/>
              </a:ext>
            </a:extLst>
          </p:cNvPr>
          <p:cNvSpPr txBox="1"/>
          <p:nvPr/>
        </p:nvSpPr>
        <p:spPr>
          <a:xfrm>
            <a:off x="9287971" y="606857"/>
            <a:ext cx="588623" cy="246221"/>
          </a:xfrm>
          <a:prstGeom prst="rect">
            <a:avLst/>
          </a:prstGeom>
          <a:noFill/>
        </p:spPr>
        <p:txBody>
          <a:bodyPr wrap="none" rtlCol="0">
            <a:spAutoFit/>
          </a:bodyPr>
          <a:lstStyle/>
          <a:p>
            <a:r>
              <a:rPr lang="en-US" altLang="ko-KR" sz="1000">
                <a:latin typeface="Arial" panose="020B0604020202020204" pitchFamily="34" charset="0"/>
                <a:cs typeface="Arial" panose="020B0604020202020204" pitchFamily="34" charset="0"/>
              </a:rPr>
              <a:t>19meV</a:t>
            </a:r>
            <a:endParaRPr lang="ko-KR" altLang="en-US" sz="100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06943818-2D99-454B-AF2A-37BEE966FA72}"/>
              </a:ext>
            </a:extLst>
          </p:cNvPr>
          <p:cNvSpPr txBox="1"/>
          <p:nvPr/>
        </p:nvSpPr>
        <p:spPr>
          <a:xfrm>
            <a:off x="8515349" y="376025"/>
            <a:ext cx="588623" cy="246221"/>
          </a:xfrm>
          <a:prstGeom prst="rect">
            <a:avLst/>
          </a:prstGeom>
          <a:noFill/>
        </p:spPr>
        <p:txBody>
          <a:bodyPr wrap="none" rtlCol="0">
            <a:spAutoFit/>
          </a:bodyPr>
          <a:lstStyle/>
          <a:p>
            <a:r>
              <a:rPr lang="en-US" altLang="ko-KR" sz="1000">
                <a:solidFill>
                  <a:srgbClr val="FF0000"/>
                </a:solidFill>
                <a:latin typeface="Arial" panose="020B0604020202020204" pitchFamily="34" charset="0"/>
                <a:cs typeface="Arial" panose="020B0604020202020204" pitchFamily="34" charset="0"/>
              </a:rPr>
              <a:t>22meV</a:t>
            </a:r>
            <a:endParaRPr lang="ko-KR" altLang="en-US" sz="1000">
              <a:solidFill>
                <a:srgbClr val="FF0000"/>
              </a:solidFill>
              <a:latin typeface="Arial" panose="020B0604020202020204" pitchFamily="34" charset="0"/>
              <a:cs typeface="Arial" panose="020B0604020202020204" pitchFamily="34" charset="0"/>
            </a:endParaRPr>
          </a:p>
        </p:txBody>
      </p:sp>
      <p:cxnSp>
        <p:nvCxnSpPr>
          <p:cNvPr id="40" name="직선 화살표 연결선 39">
            <a:extLst>
              <a:ext uri="{FF2B5EF4-FFF2-40B4-BE49-F238E27FC236}">
                <a16:creationId xmlns:a16="http://schemas.microsoft.com/office/drawing/2014/main" id="{71768FF5-1284-474C-9FA2-A37BEDBCECF3}"/>
              </a:ext>
            </a:extLst>
          </p:cNvPr>
          <p:cNvCxnSpPr>
            <a:endCxn id="29" idx="2"/>
          </p:cNvCxnSpPr>
          <p:nvPr/>
        </p:nvCxnSpPr>
        <p:spPr>
          <a:xfrm flipH="1" flipV="1">
            <a:off x="6965848" y="853078"/>
            <a:ext cx="245469" cy="344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875D2011-C305-48C6-87DF-21971B960C5D}"/>
              </a:ext>
            </a:extLst>
          </p:cNvPr>
          <p:cNvCxnSpPr/>
          <p:nvPr/>
        </p:nvCxnSpPr>
        <p:spPr>
          <a:xfrm flipH="1" flipV="1">
            <a:off x="7308850" y="840280"/>
            <a:ext cx="102593" cy="350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FE65906B-85B1-4700-A1B4-F0E48DDC0673}"/>
              </a:ext>
            </a:extLst>
          </p:cNvPr>
          <p:cNvCxnSpPr>
            <a:endCxn id="27" idx="1"/>
          </p:cNvCxnSpPr>
          <p:nvPr/>
        </p:nvCxnSpPr>
        <p:spPr>
          <a:xfrm flipV="1">
            <a:off x="7725257" y="914195"/>
            <a:ext cx="1542342" cy="264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79777F-95C3-42BF-AE79-A4966F9E49E7}"/>
              </a:ext>
            </a:extLst>
          </p:cNvPr>
          <p:cNvSpPr txBox="1"/>
          <p:nvPr/>
        </p:nvSpPr>
        <p:spPr>
          <a:xfrm>
            <a:off x="9109863" y="6809480"/>
            <a:ext cx="588623" cy="246221"/>
          </a:xfrm>
          <a:prstGeom prst="rect">
            <a:avLst/>
          </a:prstGeom>
          <a:noFill/>
        </p:spPr>
        <p:txBody>
          <a:bodyPr wrap="none" rtlCol="0">
            <a:spAutoFit/>
          </a:bodyPr>
          <a:lstStyle/>
          <a:p>
            <a:r>
              <a:rPr lang="en-US" altLang="ko-KR" sz="1000">
                <a:latin typeface="Arial" panose="020B0604020202020204" pitchFamily="34" charset="0"/>
                <a:cs typeface="Arial" panose="020B0604020202020204" pitchFamily="34" charset="0"/>
              </a:rPr>
              <a:t>46meV</a:t>
            </a:r>
            <a:endParaRPr lang="ko-KR" altLang="en-US" sz="100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3FB3586-53CD-409C-8900-CAEE21373603}"/>
              </a:ext>
            </a:extLst>
          </p:cNvPr>
          <p:cNvSpPr txBox="1"/>
          <p:nvPr/>
        </p:nvSpPr>
        <p:spPr>
          <a:xfrm>
            <a:off x="6362821" y="5491510"/>
            <a:ext cx="588623" cy="246221"/>
          </a:xfrm>
          <a:prstGeom prst="rect">
            <a:avLst/>
          </a:prstGeom>
          <a:noFill/>
        </p:spPr>
        <p:txBody>
          <a:bodyPr wrap="none" rtlCol="0">
            <a:spAutoFit/>
          </a:bodyPr>
          <a:lstStyle/>
          <a:p>
            <a:r>
              <a:rPr lang="en-US" altLang="ko-KR" sz="1000">
                <a:latin typeface="Arial" panose="020B0604020202020204" pitchFamily="34" charset="0"/>
                <a:cs typeface="Arial" panose="020B0604020202020204" pitchFamily="34" charset="0"/>
              </a:rPr>
              <a:t>61meV</a:t>
            </a:r>
            <a:endParaRPr lang="ko-KR" altLang="en-US" sz="100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C836E5F2-D123-4630-859D-BB87C011FB4B}"/>
              </a:ext>
            </a:extLst>
          </p:cNvPr>
          <p:cNvSpPr txBox="1"/>
          <p:nvPr/>
        </p:nvSpPr>
        <p:spPr>
          <a:xfrm>
            <a:off x="6144434" y="6045507"/>
            <a:ext cx="588623" cy="246221"/>
          </a:xfrm>
          <a:prstGeom prst="rect">
            <a:avLst/>
          </a:prstGeom>
          <a:noFill/>
        </p:spPr>
        <p:txBody>
          <a:bodyPr wrap="none" rtlCol="0">
            <a:spAutoFit/>
          </a:bodyPr>
          <a:lstStyle/>
          <a:p>
            <a:r>
              <a:rPr lang="en-US" altLang="ko-KR" sz="1000">
                <a:latin typeface="Arial" panose="020B0604020202020204" pitchFamily="34" charset="0"/>
                <a:cs typeface="Arial" panose="020B0604020202020204" pitchFamily="34" charset="0"/>
              </a:rPr>
              <a:t>65meV</a:t>
            </a:r>
            <a:endParaRPr lang="ko-KR" altLang="en-US" sz="100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C8C7D924-A18C-4B9D-8554-7FF403A6C88F}"/>
              </a:ext>
            </a:extLst>
          </p:cNvPr>
          <p:cNvSpPr txBox="1"/>
          <p:nvPr/>
        </p:nvSpPr>
        <p:spPr>
          <a:xfrm>
            <a:off x="5890279" y="4949840"/>
            <a:ext cx="588623" cy="246221"/>
          </a:xfrm>
          <a:prstGeom prst="rect">
            <a:avLst/>
          </a:prstGeom>
          <a:noFill/>
        </p:spPr>
        <p:txBody>
          <a:bodyPr wrap="none" rtlCol="0">
            <a:spAutoFit/>
          </a:bodyPr>
          <a:lstStyle/>
          <a:p>
            <a:r>
              <a:rPr lang="en-US" altLang="ko-KR" sz="1000">
                <a:latin typeface="Arial" panose="020B0604020202020204" pitchFamily="34" charset="0"/>
                <a:cs typeface="Arial" panose="020B0604020202020204" pitchFamily="34" charset="0"/>
              </a:rPr>
              <a:t>78meV</a:t>
            </a:r>
            <a:endParaRPr lang="ko-KR" altLang="en-US" sz="100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03CDE194-FE37-463A-A90B-6FFB8BBE6DF1}"/>
              </a:ext>
            </a:extLst>
          </p:cNvPr>
          <p:cNvSpPr txBox="1"/>
          <p:nvPr/>
        </p:nvSpPr>
        <p:spPr>
          <a:xfrm>
            <a:off x="5416562" y="5276296"/>
            <a:ext cx="588623" cy="246221"/>
          </a:xfrm>
          <a:prstGeom prst="rect">
            <a:avLst/>
          </a:prstGeom>
          <a:noFill/>
        </p:spPr>
        <p:txBody>
          <a:bodyPr wrap="none" rtlCol="0">
            <a:spAutoFit/>
          </a:bodyPr>
          <a:lstStyle/>
          <a:p>
            <a:r>
              <a:rPr lang="en-US" altLang="ko-KR" sz="1000">
                <a:latin typeface="Arial" panose="020B0604020202020204" pitchFamily="34" charset="0"/>
                <a:cs typeface="Arial" panose="020B0604020202020204" pitchFamily="34" charset="0"/>
              </a:rPr>
              <a:t>95meV</a:t>
            </a:r>
            <a:endParaRPr lang="ko-KR" altLang="en-US" sz="100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275C818C-53F5-415B-99E0-6607BE0C657F}"/>
              </a:ext>
            </a:extLst>
          </p:cNvPr>
          <p:cNvSpPr txBox="1"/>
          <p:nvPr/>
        </p:nvSpPr>
        <p:spPr>
          <a:xfrm>
            <a:off x="5101678" y="534187"/>
            <a:ext cx="1676100" cy="369332"/>
          </a:xfrm>
          <a:prstGeom prst="rect">
            <a:avLst/>
          </a:prstGeom>
          <a:noFill/>
        </p:spPr>
        <p:txBody>
          <a:bodyPr wrap="none" rtlCol="0">
            <a:spAutoFit/>
          </a:bodyPr>
          <a:lstStyle/>
          <a:p>
            <a:r>
              <a:rPr lang="en-US" altLang="ko-KR"/>
              <a:t>Intervalley trion</a:t>
            </a:r>
            <a:endParaRPr lang="ko-KR" altLang="en-US" baseline="-25000"/>
          </a:p>
        </p:txBody>
      </p:sp>
      <p:sp>
        <p:nvSpPr>
          <p:cNvPr id="49" name="TextBox 48">
            <a:extLst>
              <a:ext uri="{FF2B5EF4-FFF2-40B4-BE49-F238E27FC236}">
                <a16:creationId xmlns:a16="http://schemas.microsoft.com/office/drawing/2014/main" id="{F71593DC-E311-404E-AAF1-5B72B01E9D6D}"/>
              </a:ext>
            </a:extLst>
          </p:cNvPr>
          <p:cNvSpPr txBox="1"/>
          <p:nvPr/>
        </p:nvSpPr>
        <p:spPr>
          <a:xfrm>
            <a:off x="9830836" y="422191"/>
            <a:ext cx="1037785" cy="369332"/>
          </a:xfrm>
          <a:prstGeom prst="rect">
            <a:avLst/>
          </a:prstGeom>
          <a:noFill/>
        </p:spPr>
        <p:txBody>
          <a:bodyPr wrap="none" rtlCol="0">
            <a:spAutoFit/>
          </a:bodyPr>
          <a:lstStyle/>
          <a:p>
            <a:r>
              <a:rPr lang="en-US" altLang="ko-KR"/>
              <a:t>Biexciton</a:t>
            </a:r>
            <a:endParaRPr lang="ko-KR" altLang="en-US"/>
          </a:p>
        </p:txBody>
      </p:sp>
      <p:sp>
        <p:nvSpPr>
          <p:cNvPr id="50" name="타원 49">
            <a:extLst>
              <a:ext uri="{FF2B5EF4-FFF2-40B4-BE49-F238E27FC236}">
                <a16:creationId xmlns:a16="http://schemas.microsoft.com/office/drawing/2014/main" id="{F1021E7A-AA88-493B-B95F-C4DAD59040E0}"/>
              </a:ext>
            </a:extLst>
          </p:cNvPr>
          <p:cNvSpPr/>
          <p:nvPr/>
        </p:nvSpPr>
        <p:spPr>
          <a:xfrm>
            <a:off x="5390045" y="4889989"/>
            <a:ext cx="1694748" cy="13945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F7B3F5DD-6D35-4101-8310-80EB966372CA}"/>
              </a:ext>
            </a:extLst>
          </p:cNvPr>
          <p:cNvSpPr txBox="1"/>
          <p:nvPr/>
        </p:nvSpPr>
        <p:spPr>
          <a:xfrm>
            <a:off x="9800663" y="4305214"/>
            <a:ext cx="3186513" cy="584775"/>
          </a:xfrm>
          <a:prstGeom prst="rect">
            <a:avLst/>
          </a:prstGeom>
          <a:noFill/>
        </p:spPr>
        <p:txBody>
          <a:bodyPr wrap="none" rtlCol="0">
            <a:spAutoFit/>
          </a:bodyPr>
          <a:lstStyle/>
          <a:p>
            <a:r>
              <a:rPr lang="en-US" altLang="ko-KR" sz="1600">
                <a:latin typeface="Arial" panose="020B0604020202020204" pitchFamily="34" charset="0"/>
                <a:cs typeface="Arial" panose="020B0604020202020204" pitchFamily="34" charset="0"/>
              </a:rPr>
              <a:t>Localized excitons</a:t>
            </a:r>
          </a:p>
          <a:p>
            <a:r>
              <a:rPr lang="en-US" altLang="ko-KR" sz="1600">
                <a:latin typeface="Arial" panose="020B0604020202020204" pitchFamily="34" charset="0"/>
                <a:cs typeface="Arial" panose="020B0604020202020204" pitchFamily="34" charset="0"/>
              </a:rPr>
              <a:t>[</a:t>
            </a:r>
            <a:r>
              <a:rPr lang="en-US" altLang="ko-KR" sz="1600"/>
              <a:t>Nanotechnology 28 (2017) 395702</a:t>
            </a:r>
            <a:r>
              <a:rPr lang="en-US" altLang="ko-KR" sz="1600">
                <a:latin typeface="Arial" panose="020B0604020202020204" pitchFamily="34" charset="0"/>
                <a:cs typeface="Arial" panose="020B0604020202020204" pitchFamily="34" charset="0"/>
              </a:rPr>
              <a:t>]</a:t>
            </a:r>
            <a:endParaRPr lang="ko-KR" altLang="en-US" sz="1600">
              <a:latin typeface="Arial" panose="020B0604020202020204" pitchFamily="34" charset="0"/>
              <a:cs typeface="Arial" panose="020B0604020202020204" pitchFamily="34" charset="0"/>
            </a:endParaRPr>
          </a:p>
        </p:txBody>
      </p:sp>
      <p:cxnSp>
        <p:nvCxnSpPr>
          <p:cNvPr id="52" name="직선 화살표 연결선 51">
            <a:extLst>
              <a:ext uri="{FF2B5EF4-FFF2-40B4-BE49-F238E27FC236}">
                <a16:creationId xmlns:a16="http://schemas.microsoft.com/office/drawing/2014/main" id="{19596122-46F8-4C57-B65F-7174013000A4}"/>
              </a:ext>
            </a:extLst>
          </p:cNvPr>
          <p:cNvCxnSpPr/>
          <p:nvPr/>
        </p:nvCxnSpPr>
        <p:spPr>
          <a:xfrm flipV="1">
            <a:off x="7636304" y="790575"/>
            <a:ext cx="977471" cy="388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E96E8C3B-6F9F-4725-9EA0-FD2663A00A56}"/>
              </a:ext>
            </a:extLst>
          </p:cNvPr>
          <p:cNvCxnSpPr/>
          <p:nvPr/>
        </p:nvCxnSpPr>
        <p:spPr>
          <a:xfrm>
            <a:off x="6872399" y="1197468"/>
            <a:ext cx="0" cy="51863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B277A00-A9C4-4E65-AE18-E2F5B943A131}"/>
              </a:ext>
            </a:extLst>
          </p:cNvPr>
          <p:cNvSpPr txBox="1"/>
          <p:nvPr/>
        </p:nvSpPr>
        <p:spPr>
          <a:xfrm>
            <a:off x="6473325" y="5032085"/>
            <a:ext cx="631904" cy="307777"/>
          </a:xfrm>
          <a:prstGeom prst="rect">
            <a:avLst/>
          </a:prstGeom>
          <a:noFill/>
        </p:spPr>
        <p:txBody>
          <a:bodyPr wrap="none" rtlCol="0">
            <a:spAutoFit/>
          </a:bodyPr>
          <a:lstStyle/>
          <a:p>
            <a:r>
              <a:rPr lang="en-US" altLang="ko-KR" sz="1400">
                <a:latin typeface="Arial" panose="020B0604020202020204" pitchFamily="34" charset="0"/>
                <a:cs typeface="Arial" panose="020B0604020202020204" pitchFamily="34" charset="0"/>
              </a:rPr>
              <a:t>1.685</a:t>
            </a:r>
            <a:endParaRPr lang="ko-KR" altLang="en-US" sz="140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B3B00ACF-0BCB-431E-AEEF-DFA7FD0114B2}"/>
              </a:ext>
            </a:extLst>
          </p:cNvPr>
          <p:cNvSpPr txBox="1"/>
          <p:nvPr/>
        </p:nvSpPr>
        <p:spPr>
          <a:xfrm>
            <a:off x="6539046" y="5187928"/>
            <a:ext cx="588623" cy="246221"/>
          </a:xfrm>
          <a:prstGeom prst="rect">
            <a:avLst/>
          </a:prstGeom>
          <a:noFill/>
        </p:spPr>
        <p:txBody>
          <a:bodyPr wrap="none" rtlCol="0">
            <a:spAutoFit/>
          </a:bodyPr>
          <a:lstStyle/>
          <a:p>
            <a:r>
              <a:rPr lang="en-US" altLang="ko-KR" sz="1000">
                <a:latin typeface="Arial" panose="020B0604020202020204" pitchFamily="34" charset="0"/>
                <a:cs typeface="Arial" panose="020B0604020202020204" pitchFamily="34" charset="0"/>
              </a:rPr>
              <a:t>52meV</a:t>
            </a:r>
            <a:endParaRPr lang="ko-KR" altLang="en-US" sz="100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D0424014-790F-45AB-AF14-BA2B763965C4}"/>
              </a:ext>
            </a:extLst>
          </p:cNvPr>
          <p:cNvSpPr txBox="1"/>
          <p:nvPr/>
        </p:nvSpPr>
        <p:spPr>
          <a:xfrm>
            <a:off x="9761512" y="1274772"/>
            <a:ext cx="2878689" cy="830997"/>
          </a:xfrm>
          <a:prstGeom prst="rect">
            <a:avLst/>
          </a:prstGeom>
          <a:solidFill>
            <a:schemeClr val="accent2">
              <a:lumMod val="20000"/>
              <a:lumOff val="80000"/>
            </a:schemeClr>
          </a:solidFill>
        </p:spPr>
        <p:txBody>
          <a:bodyPr wrap="square" rtlCol="0">
            <a:spAutoFit/>
          </a:bodyPr>
          <a:lstStyle/>
          <a:p>
            <a:pPr marL="285750" indent="-285750">
              <a:buFont typeface="Wingdings" panose="05000000000000000000" pitchFamily="2" charset="2"/>
              <a:buChar char="§"/>
            </a:pPr>
            <a:r>
              <a:rPr lang="en-US" altLang="ko-KR" sz="1600">
                <a:latin typeface="Arial" panose="020B0604020202020204" pitchFamily="34" charset="0"/>
                <a:cs typeface="Arial" panose="020B0604020202020204" pitchFamily="34" charset="0"/>
              </a:rPr>
              <a:t>It is needed to measure power dependent PL for peak assigning.</a:t>
            </a:r>
            <a:endParaRPr lang="ko-KR" altLang="en-US" sz="160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237DCC20-5A32-4C69-9624-6E24CD9574CC}"/>
              </a:ext>
            </a:extLst>
          </p:cNvPr>
          <p:cNvSpPr txBox="1"/>
          <p:nvPr/>
        </p:nvSpPr>
        <p:spPr>
          <a:xfrm>
            <a:off x="8840476" y="1304985"/>
            <a:ext cx="641522" cy="400110"/>
          </a:xfrm>
          <a:prstGeom prst="rect">
            <a:avLst/>
          </a:prstGeom>
          <a:noFill/>
        </p:spPr>
        <p:txBody>
          <a:bodyPr wrap="none" rtlCol="0">
            <a:spAutoFit/>
          </a:bodyPr>
          <a:lstStyle/>
          <a:p>
            <a:r>
              <a:rPr lang="en-US" altLang="ko-KR" sz="2000">
                <a:latin typeface="Arial" panose="020B0604020202020204" pitchFamily="34" charset="0"/>
                <a:cs typeface="Arial" panose="020B0604020202020204" pitchFamily="34" charset="0"/>
              </a:rPr>
              <a:t>10K</a:t>
            </a:r>
            <a:endParaRPr lang="ko-KR" altLang="en-US" sz="2000">
              <a:latin typeface="Arial" panose="020B0604020202020204" pitchFamily="34" charset="0"/>
              <a:cs typeface="Arial" panose="020B0604020202020204" pitchFamily="34" charset="0"/>
            </a:endParaRPr>
          </a:p>
        </p:txBody>
      </p:sp>
      <p:cxnSp>
        <p:nvCxnSpPr>
          <p:cNvPr id="58" name="직선 화살표 연결선 57">
            <a:extLst>
              <a:ext uri="{FF2B5EF4-FFF2-40B4-BE49-F238E27FC236}">
                <a16:creationId xmlns:a16="http://schemas.microsoft.com/office/drawing/2014/main" id="{1102E3DE-815B-492A-BD21-45E060BE587F}"/>
              </a:ext>
            </a:extLst>
          </p:cNvPr>
          <p:cNvCxnSpPr>
            <a:endCxn id="30" idx="1"/>
          </p:cNvCxnSpPr>
          <p:nvPr/>
        </p:nvCxnSpPr>
        <p:spPr>
          <a:xfrm>
            <a:off x="7024799" y="6383830"/>
            <a:ext cx="2042674" cy="405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D3052EA-4289-410D-A14D-EF8E2DFDFE9E}"/>
              </a:ext>
            </a:extLst>
          </p:cNvPr>
          <p:cNvSpPr txBox="1"/>
          <p:nvPr/>
        </p:nvSpPr>
        <p:spPr>
          <a:xfrm>
            <a:off x="9618856" y="6611902"/>
            <a:ext cx="3114820" cy="646331"/>
          </a:xfrm>
          <a:prstGeom prst="rect">
            <a:avLst/>
          </a:prstGeom>
          <a:noFill/>
        </p:spPr>
        <p:txBody>
          <a:bodyPr wrap="square" rtlCol="0">
            <a:spAutoFit/>
          </a:bodyPr>
          <a:lstStyle/>
          <a:p>
            <a:r>
              <a:rPr lang="en-US" altLang="ko-KR"/>
              <a:t>Negatively charged biexicon </a:t>
            </a:r>
          </a:p>
          <a:p>
            <a:r>
              <a:rPr lang="en-US" altLang="ko-KR"/>
              <a:t>[Nat. commun. (2019) 10:2330]</a:t>
            </a:r>
            <a:endParaRPr lang="ko-KR" altLang="en-US"/>
          </a:p>
        </p:txBody>
      </p:sp>
      <p:cxnSp>
        <p:nvCxnSpPr>
          <p:cNvPr id="60" name="직선 화살표 연결선 59">
            <a:extLst>
              <a:ext uri="{FF2B5EF4-FFF2-40B4-BE49-F238E27FC236}">
                <a16:creationId xmlns:a16="http://schemas.microsoft.com/office/drawing/2014/main" id="{B83C3168-25B9-4257-B8D2-9D5B735C79C0}"/>
              </a:ext>
            </a:extLst>
          </p:cNvPr>
          <p:cNvCxnSpPr/>
          <p:nvPr/>
        </p:nvCxnSpPr>
        <p:spPr>
          <a:xfrm flipV="1">
            <a:off x="7084792" y="4627517"/>
            <a:ext cx="2734848" cy="958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그림 60">
            <a:extLst>
              <a:ext uri="{FF2B5EF4-FFF2-40B4-BE49-F238E27FC236}">
                <a16:creationId xmlns:a16="http://schemas.microsoft.com/office/drawing/2014/main" id="{D67588F4-0145-4B2F-9540-42729CA0E789}"/>
              </a:ext>
            </a:extLst>
          </p:cNvPr>
          <p:cNvPicPr>
            <a:picLocks noChangeAspect="1"/>
          </p:cNvPicPr>
          <p:nvPr/>
        </p:nvPicPr>
        <p:blipFill>
          <a:blip r:embed="rId17"/>
          <a:stretch>
            <a:fillRect/>
          </a:stretch>
        </p:blipFill>
        <p:spPr>
          <a:xfrm>
            <a:off x="9761512" y="2171250"/>
            <a:ext cx="2993291" cy="2136911"/>
          </a:xfrm>
          <a:prstGeom prst="rect">
            <a:avLst/>
          </a:prstGeom>
        </p:spPr>
      </p:pic>
      <p:pic>
        <p:nvPicPr>
          <p:cNvPr id="62" name="그림 61">
            <a:extLst>
              <a:ext uri="{FF2B5EF4-FFF2-40B4-BE49-F238E27FC236}">
                <a16:creationId xmlns:a16="http://schemas.microsoft.com/office/drawing/2014/main" id="{541F6ABE-C09D-4644-A96C-A7418AE441A7}"/>
              </a:ext>
            </a:extLst>
          </p:cNvPr>
          <p:cNvPicPr>
            <a:picLocks noChangeAspect="1"/>
          </p:cNvPicPr>
          <p:nvPr/>
        </p:nvPicPr>
        <p:blipFill>
          <a:blip r:embed="rId18"/>
          <a:stretch>
            <a:fillRect/>
          </a:stretch>
        </p:blipFill>
        <p:spPr>
          <a:xfrm>
            <a:off x="9800663" y="4945979"/>
            <a:ext cx="2066925" cy="1476375"/>
          </a:xfrm>
          <a:prstGeom prst="rect">
            <a:avLst/>
          </a:prstGeom>
        </p:spPr>
      </p:pic>
      <p:sp>
        <p:nvSpPr>
          <p:cNvPr id="63" name="TextBox 62">
            <a:extLst>
              <a:ext uri="{FF2B5EF4-FFF2-40B4-BE49-F238E27FC236}">
                <a16:creationId xmlns:a16="http://schemas.microsoft.com/office/drawing/2014/main" id="{9BAD955C-5C31-462B-BCC5-32EA0D302EB4}"/>
              </a:ext>
            </a:extLst>
          </p:cNvPr>
          <p:cNvSpPr txBox="1"/>
          <p:nvPr/>
        </p:nvSpPr>
        <p:spPr>
          <a:xfrm>
            <a:off x="11837427" y="5093349"/>
            <a:ext cx="763351" cy="1384995"/>
          </a:xfrm>
          <a:prstGeom prst="rect">
            <a:avLst/>
          </a:prstGeom>
          <a:noFill/>
        </p:spPr>
        <p:txBody>
          <a:bodyPr wrap="none" rtlCol="0">
            <a:spAutoFit/>
          </a:bodyPr>
          <a:lstStyle/>
          <a:p>
            <a:r>
              <a:rPr lang="ko-KR" altLang="en-US" sz="1400">
                <a:solidFill>
                  <a:srgbClr val="FF0000"/>
                </a:solidFill>
              </a:rPr>
              <a:t>어닐 후</a:t>
            </a:r>
            <a:endParaRPr lang="en-US" altLang="ko-KR" sz="1400">
              <a:solidFill>
                <a:srgbClr val="FF0000"/>
              </a:solidFill>
            </a:endParaRPr>
          </a:p>
          <a:p>
            <a:r>
              <a:rPr lang="en-US" altLang="ko-KR" sz="1400">
                <a:solidFill>
                  <a:srgbClr val="FF0000"/>
                </a:solidFill>
              </a:rPr>
              <a:t>L</a:t>
            </a:r>
            <a:r>
              <a:rPr lang="en-US" altLang="ko-KR" sz="1400" baseline="-25000">
                <a:solidFill>
                  <a:srgbClr val="FF0000"/>
                </a:solidFill>
              </a:rPr>
              <a:t>1</a:t>
            </a:r>
            <a:r>
              <a:rPr lang="en-US" altLang="ko-KR" sz="1400">
                <a:solidFill>
                  <a:srgbClr val="FF0000"/>
                </a:solidFill>
              </a:rPr>
              <a:t> </a:t>
            </a:r>
            <a:r>
              <a:rPr lang="ko-KR" altLang="en-US" sz="1400">
                <a:solidFill>
                  <a:srgbClr val="FF0000"/>
                </a:solidFill>
              </a:rPr>
              <a:t>감소</a:t>
            </a:r>
            <a:endParaRPr lang="en-US" altLang="ko-KR" sz="1400">
              <a:solidFill>
                <a:srgbClr val="FF0000"/>
              </a:solidFill>
            </a:endParaRPr>
          </a:p>
          <a:p>
            <a:r>
              <a:rPr lang="en-US" altLang="ko-KR" sz="1400">
                <a:solidFill>
                  <a:srgbClr val="FF0000"/>
                </a:solidFill>
              </a:rPr>
              <a:t>L</a:t>
            </a:r>
            <a:r>
              <a:rPr lang="en-US" altLang="ko-KR" sz="1400" baseline="-25000">
                <a:solidFill>
                  <a:srgbClr val="FF0000"/>
                </a:solidFill>
              </a:rPr>
              <a:t>2</a:t>
            </a:r>
            <a:r>
              <a:rPr lang="en-US" altLang="ko-KR" sz="1400">
                <a:solidFill>
                  <a:srgbClr val="FF0000"/>
                </a:solidFill>
              </a:rPr>
              <a:t> </a:t>
            </a:r>
            <a:r>
              <a:rPr lang="ko-KR" altLang="en-US" sz="1400">
                <a:solidFill>
                  <a:srgbClr val="FF0000"/>
                </a:solidFill>
              </a:rPr>
              <a:t>감소</a:t>
            </a:r>
            <a:endParaRPr lang="en-US" altLang="ko-KR" sz="1400">
              <a:solidFill>
                <a:srgbClr val="FF0000"/>
              </a:solidFill>
            </a:endParaRPr>
          </a:p>
          <a:p>
            <a:r>
              <a:rPr lang="en-US" altLang="ko-KR" sz="1400">
                <a:solidFill>
                  <a:srgbClr val="FF0000"/>
                </a:solidFill>
              </a:rPr>
              <a:t>L</a:t>
            </a:r>
            <a:r>
              <a:rPr lang="en-US" altLang="ko-KR" sz="1400" baseline="-25000">
                <a:solidFill>
                  <a:srgbClr val="FF0000"/>
                </a:solidFill>
              </a:rPr>
              <a:t>3</a:t>
            </a:r>
            <a:r>
              <a:rPr lang="en-US" altLang="ko-KR" sz="1400">
                <a:solidFill>
                  <a:srgbClr val="FF0000"/>
                </a:solidFill>
              </a:rPr>
              <a:t> </a:t>
            </a:r>
            <a:r>
              <a:rPr lang="ko-KR" altLang="en-US" sz="1400">
                <a:solidFill>
                  <a:srgbClr val="FF0000"/>
                </a:solidFill>
              </a:rPr>
              <a:t>증가</a:t>
            </a:r>
            <a:endParaRPr lang="en-US" altLang="ko-KR" sz="1400">
              <a:solidFill>
                <a:srgbClr val="FF0000"/>
              </a:solidFill>
            </a:endParaRPr>
          </a:p>
          <a:p>
            <a:r>
              <a:rPr lang="en-US" altLang="ko-KR" sz="1400">
                <a:solidFill>
                  <a:srgbClr val="FF0000"/>
                </a:solidFill>
              </a:rPr>
              <a:t>L</a:t>
            </a:r>
            <a:r>
              <a:rPr lang="en-US" altLang="ko-KR" sz="1400" baseline="-25000">
                <a:solidFill>
                  <a:srgbClr val="FF0000"/>
                </a:solidFill>
              </a:rPr>
              <a:t>4</a:t>
            </a:r>
            <a:r>
              <a:rPr lang="en-US" altLang="ko-KR" sz="1400">
                <a:solidFill>
                  <a:srgbClr val="FF0000"/>
                </a:solidFill>
              </a:rPr>
              <a:t> </a:t>
            </a:r>
            <a:r>
              <a:rPr lang="ko-KR" altLang="en-US" sz="1400">
                <a:solidFill>
                  <a:srgbClr val="FF0000"/>
                </a:solidFill>
              </a:rPr>
              <a:t>증가</a:t>
            </a:r>
            <a:endParaRPr lang="en-US" altLang="ko-KR" sz="1400">
              <a:solidFill>
                <a:srgbClr val="FF0000"/>
              </a:solidFill>
            </a:endParaRPr>
          </a:p>
          <a:p>
            <a:r>
              <a:rPr lang="en-US" altLang="ko-KR" sz="1400">
                <a:solidFill>
                  <a:srgbClr val="FF0000"/>
                </a:solidFill>
              </a:rPr>
              <a:t>L</a:t>
            </a:r>
            <a:r>
              <a:rPr lang="en-US" altLang="ko-KR" sz="1400" baseline="-25000">
                <a:solidFill>
                  <a:srgbClr val="FF0000"/>
                </a:solidFill>
              </a:rPr>
              <a:t>5</a:t>
            </a:r>
            <a:r>
              <a:rPr lang="en-US" altLang="ko-KR" sz="1400">
                <a:solidFill>
                  <a:srgbClr val="FF0000"/>
                </a:solidFill>
              </a:rPr>
              <a:t> </a:t>
            </a:r>
            <a:r>
              <a:rPr lang="ko-KR" altLang="en-US" sz="1400">
                <a:solidFill>
                  <a:srgbClr val="FF0000"/>
                </a:solidFill>
              </a:rPr>
              <a:t>증가</a:t>
            </a:r>
          </a:p>
        </p:txBody>
      </p:sp>
      <p:grpSp>
        <p:nvGrpSpPr>
          <p:cNvPr id="64" name="그룹 63">
            <a:extLst>
              <a:ext uri="{FF2B5EF4-FFF2-40B4-BE49-F238E27FC236}">
                <a16:creationId xmlns:a16="http://schemas.microsoft.com/office/drawing/2014/main" id="{D7B64A32-6BEB-4FFA-A284-95F9565A7BE6}"/>
              </a:ext>
            </a:extLst>
          </p:cNvPr>
          <p:cNvGrpSpPr/>
          <p:nvPr/>
        </p:nvGrpSpPr>
        <p:grpSpPr>
          <a:xfrm>
            <a:off x="13186302" y="1200150"/>
            <a:ext cx="8567218" cy="6116208"/>
            <a:chOff x="222777" y="361950"/>
            <a:chExt cx="8567218" cy="6116208"/>
          </a:xfrm>
        </p:grpSpPr>
        <p:graphicFrame>
          <p:nvGraphicFramePr>
            <p:cNvPr id="65" name="개체 64">
              <a:extLst>
                <a:ext uri="{FF2B5EF4-FFF2-40B4-BE49-F238E27FC236}">
                  <a16:creationId xmlns:a16="http://schemas.microsoft.com/office/drawing/2014/main" id="{FAFF6748-44FE-4EC5-AB9F-6A519449031A}"/>
                </a:ext>
              </a:extLst>
            </p:cNvPr>
            <p:cNvGraphicFramePr>
              <a:graphicFrameLocks noChangeAspect="1"/>
            </p:cNvGraphicFramePr>
            <p:nvPr>
              <p:extLst/>
            </p:nvPr>
          </p:nvGraphicFramePr>
          <p:xfrm>
            <a:off x="222777" y="588484"/>
            <a:ext cx="4283609" cy="5889673"/>
          </p:xfrm>
          <a:graphic>
            <a:graphicData uri="http://schemas.openxmlformats.org/presentationml/2006/ole">
              <mc:AlternateContent xmlns:mc="http://schemas.openxmlformats.org/markup-compatibility/2006">
                <mc:Choice xmlns:v="urn:schemas-microsoft-com:vml" Requires="v">
                  <p:oleObj spid="_x0000_s5184" name="Graph" r:id="rId19" imgW="2926080" imgH="4023360" progId="Origin50.Graph">
                    <p:embed/>
                  </p:oleObj>
                </mc:Choice>
                <mc:Fallback>
                  <p:oleObj name="Graph" r:id="rId19" imgW="2926080" imgH="4023360" progId="Origin50.Graph">
                    <p:embed/>
                    <p:pic>
                      <p:nvPicPr>
                        <p:cNvPr id="65" name="개체 64">
                          <a:extLst>
                            <a:ext uri="{FF2B5EF4-FFF2-40B4-BE49-F238E27FC236}">
                              <a16:creationId xmlns:a16="http://schemas.microsoft.com/office/drawing/2014/main" id="{FAFF6748-44FE-4EC5-AB9F-6A519449031A}"/>
                            </a:ext>
                          </a:extLst>
                        </p:cNvPr>
                        <p:cNvPicPr/>
                        <p:nvPr/>
                      </p:nvPicPr>
                      <p:blipFill>
                        <a:blip r:embed="rId20"/>
                        <a:stretch>
                          <a:fillRect/>
                        </a:stretch>
                      </p:blipFill>
                      <p:spPr>
                        <a:xfrm>
                          <a:off x="222777" y="588484"/>
                          <a:ext cx="4283609" cy="5889673"/>
                        </a:xfrm>
                        <a:prstGeom prst="rect">
                          <a:avLst/>
                        </a:prstGeom>
                      </p:spPr>
                    </p:pic>
                  </p:oleObj>
                </mc:Fallback>
              </mc:AlternateContent>
            </a:graphicData>
          </a:graphic>
        </p:graphicFrame>
        <p:sp>
          <p:nvSpPr>
            <p:cNvPr id="66" name="TextBox 65">
              <a:extLst>
                <a:ext uri="{FF2B5EF4-FFF2-40B4-BE49-F238E27FC236}">
                  <a16:creationId xmlns:a16="http://schemas.microsoft.com/office/drawing/2014/main" id="{B0BBF6AC-4235-4C08-816A-E46B6A4BB11C}"/>
                </a:ext>
              </a:extLst>
            </p:cNvPr>
            <p:cNvSpPr txBox="1"/>
            <p:nvPr/>
          </p:nvSpPr>
          <p:spPr>
            <a:xfrm>
              <a:off x="2733286" y="1856899"/>
              <a:ext cx="457176" cy="369332"/>
            </a:xfrm>
            <a:prstGeom prst="rect">
              <a:avLst/>
            </a:prstGeom>
            <a:noFill/>
          </p:spPr>
          <p:txBody>
            <a:bodyPr wrap="none" rtlCol="0">
              <a:spAutoFit/>
            </a:bodyPr>
            <a:lstStyle/>
            <a:p>
              <a:r>
                <a:rPr lang="en-US" altLang="ko-KR">
                  <a:solidFill>
                    <a:srgbClr val="FF0000"/>
                  </a:solidFill>
                </a:rPr>
                <a:t>A</a:t>
              </a:r>
              <a:r>
                <a:rPr lang="en-US" altLang="ko-KR" baseline="-25000">
                  <a:solidFill>
                    <a:srgbClr val="FF0000"/>
                  </a:solidFill>
                </a:rPr>
                <a:t>2s</a:t>
              </a:r>
              <a:endParaRPr lang="ko-KR" altLang="en-US">
                <a:solidFill>
                  <a:srgbClr val="FF0000"/>
                </a:solidFill>
              </a:endParaRPr>
            </a:p>
          </p:txBody>
        </p:sp>
        <p:sp>
          <p:nvSpPr>
            <p:cNvPr id="67" name="TextBox 66">
              <a:extLst>
                <a:ext uri="{FF2B5EF4-FFF2-40B4-BE49-F238E27FC236}">
                  <a16:creationId xmlns:a16="http://schemas.microsoft.com/office/drawing/2014/main" id="{8BCA2109-AA43-4DD8-9B30-4E3697D68BAB}"/>
                </a:ext>
              </a:extLst>
            </p:cNvPr>
            <p:cNvSpPr txBox="1"/>
            <p:nvPr/>
          </p:nvSpPr>
          <p:spPr>
            <a:xfrm>
              <a:off x="3098812" y="2154832"/>
              <a:ext cx="457176" cy="369332"/>
            </a:xfrm>
            <a:prstGeom prst="rect">
              <a:avLst/>
            </a:prstGeom>
            <a:noFill/>
          </p:spPr>
          <p:txBody>
            <a:bodyPr wrap="none" rtlCol="0">
              <a:spAutoFit/>
            </a:bodyPr>
            <a:lstStyle/>
            <a:p>
              <a:r>
                <a:rPr lang="en-US" altLang="ko-KR">
                  <a:solidFill>
                    <a:srgbClr val="FF0000"/>
                  </a:solidFill>
                </a:rPr>
                <a:t>A</a:t>
              </a:r>
              <a:r>
                <a:rPr lang="en-US" altLang="ko-KR" baseline="-25000">
                  <a:solidFill>
                    <a:srgbClr val="FF0000"/>
                  </a:solidFill>
                </a:rPr>
                <a:t>3s</a:t>
              </a:r>
              <a:endParaRPr lang="ko-KR" altLang="en-US">
                <a:solidFill>
                  <a:srgbClr val="FF0000"/>
                </a:solidFill>
              </a:endParaRPr>
            </a:p>
          </p:txBody>
        </p:sp>
        <p:graphicFrame>
          <p:nvGraphicFramePr>
            <p:cNvPr id="68" name="개체 67">
              <a:extLst>
                <a:ext uri="{FF2B5EF4-FFF2-40B4-BE49-F238E27FC236}">
                  <a16:creationId xmlns:a16="http://schemas.microsoft.com/office/drawing/2014/main" id="{744CA01A-F938-4DA6-8E64-7E8AA2957F5C}"/>
                </a:ext>
              </a:extLst>
            </p:cNvPr>
            <p:cNvGraphicFramePr>
              <a:graphicFrameLocks noChangeAspect="1"/>
            </p:cNvGraphicFramePr>
            <p:nvPr>
              <p:extLst/>
            </p:nvPr>
          </p:nvGraphicFramePr>
          <p:xfrm>
            <a:off x="4506386" y="588485"/>
            <a:ext cx="4283609" cy="5889673"/>
          </p:xfrm>
          <a:graphic>
            <a:graphicData uri="http://schemas.openxmlformats.org/presentationml/2006/ole">
              <mc:AlternateContent xmlns:mc="http://schemas.openxmlformats.org/markup-compatibility/2006">
                <mc:Choice xmlns:v="urn:schemas-microsoft-com:vml" Requires="v">
                  <p:oleObj spid="_x0000_s5185" name="Graph" r:id="rId21" imgW="2926080" imgH="4023360" progId="Origin50.Graph">
                    <p:embed/>
                  </p:oleObj>
                </mc:Choice>
                <mc:Fallback>
                  <p:oleObj name="Graph" r:id="rId21" imgW="2926080" imgH="4023360" progId="Origin50.Graph">
                    <p:embed/>
                    <p:pic>
                      <p:nvPicPr>
                        <p:cNvPr id="68" name="개체 67">
                          <a:extLst>
                            <a:ext uri="{FF2B5EF4-FFF2-40B4-BE49-F238E27FC236}">
                              <a16:creationId xmlns:a16="http://schemas.microsoft.com/office/drawing/2014/main" id="{744CA01A-F938-4DA6-8E64-7E8AA2957F5C}"/>
                            </a:ext>
                          </a:extLst>
                        </p:cNvPr>
                        <p:cNvPicPr/>
                        <p:nvPr/>
                      </p:nvPicPr>
                      <p:blipFill>
                        <a:blip r:embed="rId22"/>
                        <a:stretch>
                          <a:fillRect/>
                        </a:stretch>
                      </p:blipFill>
                      <p:spPr>
                        <a:xfrm>
                          <a:off x="4506386" y="588485"/>
                          <a:ext cx="4283609" cy="5889673"/>
                        </a:xfrm>
                        <a:prstGeom prst="rect">
                          <a:avLst/>
                        </a:prstGeom>
                      </p:spPr>
                    </p:pic>
                  </p:oleObj>
                </mc:Fallback>
              </mc:AlternateContent>
            </a:graphicData>
          </a:graphic>
        </p:graphicFrame>
        <p:grpSp>
          <p:nvGrpSpPr>
            <p:cNvPr id="69" name="그룹 68">
              <a:extLst>
                <a:ext uri="{FF2B5EF4-FFF2-40B4-BE49-F238E27FC236}">
                  <a16:creationId xmlns:a16="http://schemas.microsoft.com/office/drawing/2014/main" id="{BC877E5D-BBA0-4E3E-9C8A-00FB629A4C3A}"/>
                </a:ext>
              </a:extLst>
            </p:cNvPr>
            <p:cNvGrpSpPr/>
            <p:nvPr/>
          </p:nvGrpSpPr>
          <p:grpSpPr>
            <a:xfrm>
              <a:off x="1961749" y="361950"/>
              <a:ext cx="2000250" cy="4744608"/>
              <a:chOff x="1961749" y="361950"/>
              <a:chExt cx="2000250" cy="4744608"/>
            </a:xfrm>
          </p:grpSpPr>
          <p:sp>
            <p:nvSpPr>
              <p:cNvPr id="79" name="원호 78">
                <a:extLst>
                  <a:ext uri="{FF2B5EF4-FFF2-40B4-BE49-F238E27FC236}">
                    <a16:creationId xmlns:a16="http://schemas.microsoft.com/office/drawing/2014/main" id="{55CDA38F-78B9-4A62-80A3-23223640FDEF}"/>
                  </a:ext>
                </a:extLst>
              </p:cNvPr>
              <p:cNvSpPr/>
              <p:nvPr/>
            </p:nvSpPr>
            <p:spPr>
              <a:xfrm>
                <a:off x="1961749" y="361950"/>
                <a:ext cx="2000250" cy="4744608"/>
              </a:xfrm>
              <a:prstGeom prst="arc">
                <a:avLst>
                  <a:gd name="adj1" fmla="val 21011221"/>
                  <a:gd name="adj2" fmla="val 4967319"/>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0" name="자유형 11">
                <a:extLst>
                  <a:ext uri="{FF2B5EF4-FFF2-40B4-BE49-F238E27FC236}">
                    <a16:creationId xmlns:a16="http://schemas.microsoft.com/office/drawing/2014/main" id="{0AFC5C50-5CD4-4B01-9AFB-80100C44AD7F}"/>
                  </a:ext>
                </a:extLst>
              </p:cNvPr>
              <p:cNvSpPr/>
              <p:nvPr/>
            </p:nvSpPr>
            <p:spPr>
              <a:xfrm>
                <a:off x="3244850" y="4829175"/>
                <a:ext cx="165100" cy="177800"/>
              </a:xfrm>
              <a:custGeom>
                <a:avLst/>
                <a:gdLst>
                  <a:gd name="connsiteX0" fmla="*/ 25400 w 165100"/>
                  <a:gd name="connsiteY0" fmla="*/ 0 h 177800"/>
                  <a:gd name="connsiteX1" fmla="*/ 0 w 165100"/>
                  <a:gd name="connsiteY1" fmla="*/ 177800 h 177800"/>
                  <a:gd name="connsiteX2" fmla="*/ 165100 w 165100"/>
                  <a:gd name="connsiteY2" fmla="*/ 165100 h 177800"/>
                </a:gdLst>
                <a:ahLst/>
                <a:cxnLst>
                  <a:cxn ang="0">
                    <a:pos x="connsiteX0" y="connsiteY0"/>
                  </a:cxn>
                  <a:cxn ang="0">
                    <a:pos x="connsiteX1" y="connsiteY1"/>
                  </a:cxn>
                  <a:cxn ang="0">
                    <a:pos x="connsiteX2" y="connsiteY2"/>
                  </a:cxn>
                </a:cxnLst>
                <a:rect l="l" t="t" r="r" b="b"/>
                <a:pathLst>
                  <a:path w="165100" h="177800">
                    <a:moveTo>
                      <a:pt x="25400" y="0"/>
                    </a:moveTo>
                    <a:lnTo>
                      <a:pt x="0" y="177800"/>
                    </a:lnTo>
                    <a:lnTo>
                      <a:pt x="165100" y="165100"/>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TextBox 69">
              <a:extLst>
                <a:ext uri="{FF2B5EF4-FFF2-40B4-BE49-F238E27FC236}">
                  <a16:creationId xmlns:a16="http://schemas.microsoft.com/office/drawing/2014/main" id="{30D67180-1FFF-4239-A5DD-DC8CFE9F154E}"/>
                </a:ext>
              </a:extLst>
            </p:cNvPr>
            <p:cNvSpPr txBox="1"/>
            <p:nvPr/>
          </p:nvSpPr>
          <p:spPr>
            <a:xfrm>
              <a:off x="3692534" y="2226231"/>
              <a:ext cx="538930" cy="369332"/>
            </a:xfrm>
            <a:prstGeom prst="rect">
              <a:avLst/>
            </a:prstGeom>
            <a:noFill/>
          </p:spPr>
          <p:txBody>
            <a:bodyPr wrap="none" rtlCol="0">
              <a:spAutoFit/>
            </a:bodyPr>
            <a:lstStyle/>
            <a:p>
              <a:r>
                <a:rPr lang="en-US" altLang="ko-KR"/>
                <a:t>80K</a:t>
              </a:r>
              <a:endParaRPr lang="ko-KR" altLang="en-US"/>
            </a:p>
          </p:txBody>
        </p:sp>
        <p:sp>
          <p:nvSpPr>
            <p:cNvPr id="71" name="TextBox 70">
              <a:extLst>
                <a:ext uri="{FF2B5EF4-FFF2-40B4-BE49-F238E27FC236}">
                  <a16:creationId xmlns:a16="http://schemas.microsoft.com/office/drawing/2014/main" id="{1236DFCD-A20C-45AC-A662-FD137CA52392}"/>
                </a:ext>
              </a:extLst>
            </p:cNvPr>
            <p:cNvSpPr txBox="1"/>
            <p:nvPr/>
          </p:nvSpPr>
          <p:spPr>
            <a:xfrm>
              <a:off x="2621988" y="4829175"/>
              <a:ext cx="655949" cy="369332"/>
            </a:xfrm>
            <a:prstGeom prst="rect">
              <a:avLst/>
            </a:prstGeom>
            <a:noFill/>
          </p:spPr>
          <p:txBody>
            <a:bodyPr wrap="none" rtlCol="0">
              <a:spAutoFit/>
            </a:bodyPr>
            <a:lstStyle/>
            <a:p>
              <a:r>
                <a:rPr lang="en-US" altLang="ko-KR"/>
                <a:t>300K</a:t>
              </a:r>
              <a:endParaRPr lang="ko-KR" altLang="en-US"/>
            </a:p>
          </p:txBody>
        </p:sp>
        <p:sp>
          <p:nvSpPr>
            <p:cNvPr id="72" name="TextBox 71">
              <a:extLst>
                <a:ext uri="{FF2B5EF4-FFF2-40B4-BE49-F238E27FC236}">
                  <a16:creationId xmlns:a16="http://schemas.microsoft.com/office/drawing/2014/main" id="{2CCED4E8-31A0-43D4-942D-CA76CF4947C7}"/>
                </a:ext>
              </a:extLst>
            </p:cNvPr>
            <p:cNvSpPr txBox="1"/>
            <p:nvPr/>
          </p:nvSpPr>
          <p:spPr>
            <a:xfrm>
              <a:off x="7016895" y="1903491"/>
              <a:ext cx="457176" cy="369332"/>
            </a:xfrm>
            <a:prstGeom prst="rect">
              <a:avLst/>
            </a:prstGeom>
            <a:noFill/>
          </p:spPr>
          <p:txBody>
            <a:bodyPr wrap="none" rtlCol="0">
              <a:spAutoFit/>
            </a:bodyPr>
            <a:lstStyle/>
            <a:p>
              <a:r>
                <a:rPr lang="en-US" altLang="ko-KR">
                  <a:solidFill>
                    <a:srgbClr val="FF0000"/>
                  </a:solidFill>
                </a:rPr>
                <a:t>A</a:t>
              </a:r>
              <a:r>
                <a:rPr lang="en-US" altLang="ko-KR" baseline="-25000">
                  <a:solidFill>
                    <a:srgbClr val="FF0000"/>
                  </a:solidFill>
                </a:rPr>
                <a:t>2s</a:t>
              </a:r>
              <a:endParaRPr lang="ko-KR" altLang="en-US">
                <a:solidFill>
                  <a:srgbClr val="FF0000"/>
                </a:solidFill>
              </a:endParaRPr>
            </a:p>
          </p:txBody>
        </p:sp>
        <p:sp>
          <p:nvSpPr>
            <p:cNvPr id="73" name="TextBox 72">
              <a:extLst>
                <a:ext uri="{FF2B5EF4-FFF2-40B4-BE49-F238E27FC236}">
                  <a16:creationId xmlns:a16="http://schemas.microsoft.com/office/drawing/2014/main" id="{10F05594-C413-42AA-B957-3B1BA8A48721}"/>
                </a:ext>
              </a:extLst>
            </p:cNvPr>
            <p:cNvSpPr txBox="1"/>
            <p:nvPr/>
          </p:nvSpPr>
          <p:spPr>
            <a:xfrm>
              <a:off x="7382421" y="2201424"/>
              <a:ext cx="457176" cy="369332"/>
            </a:xfrm>
            <a:prstGeom prst="rect">
              <a:avLst/>
            </a:prstGeom>
            <a:noFill/>
          </p:spPr>
          <p:txBody>
            <a:bodyPr wrap="none" rtlCol="0">
              <a:spAutoFit/>
            </a:bodyPr>
            <a:lstStyle/>
            <a:p>
              <a:r>
                <a:rPr lang="en-US" altLang="ko-KR">
                  <a:solidFill>
                    <a:srgbClr val="FF0000"/>
                  </a:solidFill>
                </a:rPr>
                <a:t>A</a:t>
              </a:r>
              <a:r>
                <a:rPr lang="en-US" altLang="ko-KR" baseline="-25000">
                  <a:solidFill>
                    <a:srgbClr val="FF0000"/>
                  </a:solidFill>
                </a:rPr>
                <a:t>3s</a:t>
              </a:r>
              <a:endParaRPr lang="ko-KR" altLang="en-US">
                <a:solidFill>
                  <a:srgbClr val="FF0000"/>
                </a:solidFill>
              </a:endParaRPr>
            </a:p>
          </p:txBody>
        </p:sp>
        <p:grpSp>
          <p:nvGrpSpPr>
            <p:cNvPr id="74" name="그룹 73">
              <a:extLst>
                <a:ext uri="{FF2B5EF4-FFF2-40B4-BE49-F238E27FC236}">
                  <a16:creationId xmlns:a16="http://schemas.microsoft.com/office/drawing/2014/main" id="{33A61667-5D23-4F5E-8F1B-960635CCE532}"/>
                </a:ext>
              </a:extLst>
            </p:cNvPr>
            <p:cNvGrpSpPr/>
            <p:nvPr/>
          </p:nvGrpSpPr>
          <p:grpSpPr>
            <a:xfrm>
              <a:off x="6245358" y="408542"/>
              <a:ext cx="2000250" cy="4744608"/>
              <a:chOff x="1961749" y="361950"/>
              <a:chExt cx="2000250" cy="4744608"/>
            </a:xfrm>
          </p:grpSpPr>
          <p:sp>
            <p:nvSpPr>
              <p:cNvPr id="77" name="원호 76">
                <a:extLst>
                  <a:ext uri="{FF2B5EF4-FFF2-40B4-BE49-F238E27FC236}">
                    <a16:creationId xmlns:a16="http://schemas.microsoft.com/office/drawing/2014/main" id="{5F5CD7BC-83C7-4017-9DD3-77AADC4329D7}"/>
                  </a:ext>
                </a:extLst>
              </p:cNvPr>
              <p:cNvSpPr/>
              <p:nvPr/>
            </p:nvSpPr>
            <p:spPr>
              <a:xfrm>
                <a:off x="1961749" y="361950"/>
                <a:ext cx="2000250" cy="4744608"/>
              </a:xfrm>
              <a:prstGeom prst="arc">
                <a:avLst>
                  <a:gd name="adj1" fmla="val 21011221"/>
                  <a:gd name="adj2" fmla="val 4967319"/>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8" name="자유형 19">
                <a:extLst>
                  <a:ext uri="{FF2B5EF4-FFF2-40B4-BE49-F238E27FC236}">
                    <a16:creationId xmlns:a16="http://schemas.microsoft.com/office/drawing/2014/main" id="{BB10879A-BBAF-40BE-8CB0-2B0668BB581F}"/>
                  </a:ext>
                </a:extLst>
              </p:cNvPr>
              <p:cNvSpPr/>
              <p:nvPr/>
            </p:nvSpPr>
            <p:spPr>
              <a:xfrm>
                <a:off x="3244850" y="4829175"/>
                <a:ext cx="165100" cy="177800"/>
              </a:xfrm>
              <a:custGeom>
                <a:avLst/>
                <a:gdLst>
                  <a:gd name="connsiteX0" fmla="*/ 25400 w 165100"/>
                  <a:gd name="connsiteY0" fmla="*/ 0 h 177800"/>
                  <a:gd name="connsiteX1" fmla="*/ 0 w 165100"/>
                  <a:gd name="connsiteY1" fmla="*/ 177800 h 177800"/>
                  <a:gd name="connsiteX2" fmla="*/ 165100 w 165100"/>
                  <a:gd name="connsiteY2" fmla="*/ 165100 h 177800"/>
                </a:gdLst>
                <a:ahLst/>
                <a:cxnLst>
                  <a:cxn ang="0">
                    <a:pos x="connsiteX0" y="connsiteY0"/>
                  </a:cxn>
                  <a:cxn ang="0">
                    <a:pos x="connsiteX1" y="connsiteY1"/>
                  </a:cxn>
                  <a:cxn ang="0">
                    <a:pos x="connsiteX2" y="connsiteY2"/>
                  </a:cxn>
                </a:cxnLst>
                <a:rect l="l" t="t" r="r" b="b"/>
                <a:pathLst>
                  <a:path w="165100" h="177800">
                    <a:moveTo>
                      <a:pt x="25400" y="0"/>
                    </a:moveTo>
                    <a:lnTo>
                      <a:pt x="0" y="177800"/>
                    </a:lnTo>
                    <a:lnTo>
                      <a:pt x="165100" y="165100"/>
                    </a:ln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5" name="TextBox 74">
              <a:extLst>
                <a:ext uri="{FF2B5EF4-FFF2-40B4-BE49-F238E27FC236}">
                  <a16:creationId xmlns:a16="http://schemas.microsoft.com/office/drawing/2014/main" id="{3679C5DA-1079-4C99-920E-BA26FF4A1251}"/>
                </a:ext>
              </a:extLst>
            </p:cNvPr>
            <p:cNvSpPr txBox="1"/>
            <p:nvPr/>
          </p:nvSpPr>
          <p:spPr>
            <a:xfrm>
              <a:off x="7976143" y="2272823"/>
              <a:ext cx="538930" cy="369332"/>
            </a:xfrm>
            <a:prstGeom prst="rect">
              <a:avLst/>
            </a:prstGeom>
            <a:noFill/>
          </p:spPr>
          <p:txBody>
            <a:bodyPr wrap="none" rtlCol="0">
              <a:spAutoFit/>
            </a:bodyPr>
            <a:lstStyle/>
            <a:p>
              <a:r>
                <a:rPr lang="en-US" altLang="ko-KR"/>
                <a:t>80K</a:t>
              </a:r>
              <a:endParaRPr lang="ko-KR" altLang="en-US"/>
            </a:p>
          </p:txBody>
        </p:sp>
        <p:sp>
          <p:nvSpPr>
            <p:cNvPr id="76" name="TextBox 75">
              <a:extLst>
                <a:ext uri="{FF2B5EF4-FFF2-40B4-BE49-F238E27FC236}">
                  <a16:creationId xmlns:a16="http://schemas.microsoft.com/office/drawing/2014/main" id="{7963A6A5-B10C-4D06-9CF4-EBC207E58276}"/>
                </a:ext>
              </a:extLst>
            </p:cNvPr>
            <p:cNvSpPr txBox="1"/>
            <p:nvPr/>
          </p:nvSpPr>
          <p:spPr>
            <a:xfrm>
              <a:off x="6905597" y="4875767"/>
              <a:ext cx="655949" cy="369332"/>
            </a:xfrm>
            <a:prstGeom prst="rect">
              <a:avLst/>
            </a:prstGeom>
            <a:noFill/>
          </p:spPr>
          <p:txBody>
            <a:bodyPr wrap="none" rtlCol="0">
              <a:spAutoFit/>
            </a:bodyPr>
            <a:lstStyle/>
            <a:p>
              <a:r>
                <a:rPr lang="en-US" altLang="ko-KR"/>
                <a:t>300K</a:t>
              </a:r>
              <a:endParaRPr lang="ko-KR" altLang="en-US"/>
            </a:p>
          </p:txBody>
        </p:sp>
      </p:grpSp>
      <p:sp>
        <p:nvSpPr>
          <p:cNvPr id="81" name="TextBox 80">
            <a:extLst>
              <a:ext uri="{FF2B5EF4-FFF2-40B4-BE49-F238E27FC236}">
                <a16:creationId xmlns:a16="http://schemas.microsoft.com/office/drawing/2014/main" id="{4291A41F-8209-4F6B-8A70-44791DFCEB71}"/>
              </a:ext>
            </a:extLst>
          </p:cNvPr>
          <p:cNvSpPr txBox="1"/>
          <p:nvPr/>
        </p:nvSpPr>
        <p:spPr>
          <a:xfrm>
            <a:off x="15727921" y="1680833"/>
            <a:ext cx="1467068" cy="369332"/>
          </a:xfrm>
          <a:prstGeom prst="rect">
            <a:avLst/>
          </a:prstGeom>
          <a:noFill/>
        </p:spPr>
        <p:txBody>
          <a:bodyPr wrap="none" rtlCol="0">
            <a:spAutoFit/>
          </a:bodyPr>
          <a:lstStyle/>
          <a:p>
            <a:r>
              <a:rPr lang="en-US" altLang="ko-KR">
                <a:latin typeface="Arial" panose="020B0604020202020204" pitchFamily="34" charset="0"/>
                <a:cs typeface="Arial" panose="020B0604020202020204" pitchFamily="34" charset="0"/>
              </a:rPr>
              <a:t>W annealing</a:t>
            </a:r>
            <a:endParaRPr lang="ko-KR" altLang="en-US">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26460FDB-4D30-40D6-AD25-22B2DBAEC335}"/>
              </a:ext>
            </a:extLst>
          </p:cNvPr>
          <p:cNvSpPr txBox="1"/>
          <p:nvPr/>
        </p:nvSpPr>
        <p:spPr>
          <a:xfrm>
            <a:off x="19834358" y="1664489"/>
            <a:ext cx="1646605" cy="369332"/>
          </a:xfrm>
          <a:prstGeom prst="rect">
            <a:avLst/>
          </a:prstGeom>
          <a:noFill/>
        </p:spPr>
        <p:txBody>
          <a:bodyPr wrap="none" rtlCol="0">
            <a:spAutoFit/>
          </a:bodyPr>
          <a:lstStyle/>
          <a:p>
            <a:r>
              <a:rPr lang="en-US" altLang="ko-KR">
                <a:latin typeface="Arial" panose="020B0604020202020204" pitchFamily="34" charset="0"/>
                <a:cs typeface="Arial" panose="020B0604020202020204" pitchFamily="34" charset="0"/>
              </a:rPr>
              <a:t>WO annealing</a:t>
            </a:r>
            <a:endParaRPr lang="ko-KR" altLang="en-US">
              <a:latin typeface="Arial" panose="020B0604020202020204" pitchFamily="34" charset="0"/>
              <a:cs typeface="Arial" panose="020B0604020202020204" pitchFamily="34" charset="0"/>
            </a:endParaRPr>
          </a:p>
        </p:txBody>
      </p:sp>
      <p:graphicFrame>
        <p:nvGraphicFramePr>
          <p:cNvPr id="2" name="개체 1">
            <a:extLst>
              <a:ext uri="{FF2B5EF4-FFF2-40B4-BE49-F238E27FC236}">
                <a16:creationId xmlns:a16="http://schemas.microsoft.com/office/drawing/2014/main" id="{F3DF7299-0591-4CBC-B65F-A6B74109E083}"/>
              </a:ext>
            </a:extLst>
          </p:cNvPr>
          <p:cNvGraphicFramePr>
            <a:graphicFrameLocks noChangeAspect="1"/>
          </p:cNvGraphicFramePr>
          <p:nvPr>
            <p:extLst/>
          </p:nvPr>
        </p:nvGraphicFramePr>
        <p:xfrm>
          <a:off x="497981" y="6314078"/>
          <a:ext cx="3108325" cy="2925763"/>
        </p:xfrm>
        <a:graphic>
          <a:graphicData uri="http://schemas.openxmlformats.org/presentationml/2006/ole">
            <mc:AlternateContent xmlns:mc="http://schemas.openxmlformats.org/markup-compatibility/2006">
              <mc:Choice xmlns:v="urn:schemas-microsoft-com:vml" Requires="v">
                <p:oleObj spid="_x0000_s5186" name="Graph" r:id="rId23" imgW="3108960" imgH="2926080" progId="Origin50.Graph">
                  <p:embed/>
                </p:oleObj>
              </mc:Choice>
              <mc:Fallback>
                <p:oleObj name="Graph" r:id="rId23" imgW="3108960" imgH="2926080" progId="Origin50.Graph">
                  <p:embed/>
                  <p:pic>
                    <p:nvPicPr>
                      <p:cNvPr id="2" name="개체 1">
                        <a:extLst>
                          <a:ext uri="{FF2B5EF4-FFF2-40B4-BE49-F238E27FC236}">
                            <a16:creationId xmlns:a16="http://schemas.microsoft.com/office/drawing/2014/main" id="{F3DF7299-0591-4CBC-B65F-A6B74109E083}"/>
                          </a:ext>
                        </a:extLst>
                      </p:cNvPr>
                      <p:cNvPicPr/>
                      <p:nvPr/>
                    </p:nvPicPr>
                    <p:blipFill>
                      <a:blip r:embed="rId24"/>
                      <a:stretch>
                        <a:fillRect/>
                      </a:stretch>
                    </p:blipFill>
                    <p:spPr>
                      <a:xfrm>
                        <a:off x="497981" y="6314078"/>
                        <a:ext cx="3108325" cy="2925763"/>
                      </a:xfrm>
                      <a:prstGeom prst="rect">
                        <a:avLst/>
                      </a:prstGeom>
                    </p:spPr>
                  </p:pic>
                </p:oleObj>
              </mc:Fallback>
            </mc:AlternateContent>
          </a:graphicData>
        </a:graphic>
      </p:graphicFrame>
      <p:graphicFrame>
        <p:nvGraphicFramePr>
          <p:cNvPr id="3" name="개체 2">
            <a:extLst>
              <a:ext uri="{FF2B5EF4-FFF2-40B4-BE49-F238E27FC236}">
                <a16:creationId xmlns:a16="http://schemas.microsoft.com/office/drawing/2014/main" id="{7B5CE532-C0FF-4F02-B840-7C4784504E5E}"/>
              </a:ext>
            </a:extLst>
          </p:cNvPr>
          <p:cNvGraphicFramePr>
            <a:graphicFrameLocks noChangeAspect="1"/>
          </p:cNvGraphicFramePr>
          <p:nvPr>
            <p:extLst/>
          </p:nvPr>
        </p:nvGraphicFramePr>
        <p:xfrm>
          <a:off x="15727921" y="7213173"/>
          <a:ext cx="2925763" cy="4022725"/>
        </p:xfrm>
        <a:graphic>
          <a:graphicData uri="http://schemas.openxmlformats.org/presentationml/2006/ole">
            <mc:AlternateContent xmlns:mc="http://schemas.openxmlformats.org/markup-compatibility/2006">
              <mc:Choice xmlns:v="urn:schemas-microsoft-com:vml" Requires="v">
                <p:oleObj spid="_x0000_s5187" name="Graph" r:id="rId25" imgW="2926080" imgH="4023360" progId="Origin50.Graph">
                  <p:embed/>
                </p:oleObj>
              </mc:Choice>
              <mc:Fallback>
                <p:oleObj name="Graph" r:id="rId25" imgW="2926080" imgH="4023360" progId="Origin50.Graph">
                  <p:embed/>
                  <p:pic>
                    <p:nvPicPr>
                      <p:cNvPr id="3" name="개체 2">
                        <a:extLst>
                          <a:ext uri="{FF2B5EF4-FFF2-40B4-BE49-F238E27FC236}">
                            <a16:creationId xmlns:a16="http://schemas.microsoft.com/office/drawing/2014/main" id="{7B5CE532-C0FF-4F02-B840-7C4784504E5E}"/>
                          </a:ext>
                        </a:extLst>
                      </p:cNvPr>
                      <p:cNvPicPr/>
                      <p:nvPr/>
                    </p:nvPicPr>
                    <p:blipFill>
                      <a:blip r:embed="rId26"/>
                      <a:stretch>
                        <a:fillRect/>
                      </a:stretch>
                    </p:blipFill>
                    <p:spPr>
                      <a:xfrm>
                        <a:off x="15727921" y="7213173"/>
                        <a:ext cx="2925763" cy="4022725"/>
                      </a:xfrm>
                      <a:prstGeom prst="rect">
                        <a:avLst/>
                      </a:prstGeom>
                    </p:spPr>
                  </p:pic>
                </p:oleObj>
              </mc:Fallback>
            </mc:AlternateContent>
          </a:graphicData>
        </a:graphic>
      </p:graphicFrame>
      <p:sp>
        <p:nvSpPr>
          <p:cNvPr id="83" name="TextBox 82">
            <a:extLst>
              <a:ext uri="{FF2B5EF4-FFF2-40B4-BE49-F238E27FC236}">
                <a16:creationId xmlns:a16="http://schemas.microsoft.com/office/drawing/2014/main" id="{1EAA0567-6F60-4582-A9B4-642FD6A7E08D}"/>
              </a:ext>
            </a:extLst>
          </p:cNvPr>
          <p:cNvSpPr txBox="1"/>
          <p:nvPr/>
        </p:nvSpPr>
        <p:spPr>
          <a:xfrm>
            <a:off x="4868723" y="7486650"/>
            <a:ext cx="3027432" cy="369332"/>
          </a:xfrm>
          <a:prstGeom prst="rect">
            <a:avLst/>
          </a:prstGeom>
          <a:noFill/>
        </p:spPr>
        <p:txBody>
          <a:bodyPr wrap="none" rtlCol="0">
            <a:spAutoFit/>
          </a:bodyPr>
          <a:lstStyle/>
          <a:p>
            <a:r>
              <a:rPr lang="en-US" altLang="ko-KR" dirty="0"/>
              <a:t>Vacancy diffusion </a:t>
            </a:r>
            <a:r>
              <a:rPr lang="en-US" altLang="ko-KR"/>
              <a:t>barrier </a:t>
            </a:r>
            <a:r>
              <a:rPr lang="ko-KR" altLang="en-US" dirty="0"/>
              <a:t>찾기</a:t>
            </a:r>
          </a:p>
        </p:txBody>
      </p:sp>
      <p:sp>
        <p:nvSpPr>
          <p:cNvPr id="84" name="TextBox 83">
            <a:extLst>
              <a:ext uri="{FF2B5EF4-FFF2-40B4-BE49-F238E27FC236}">
                <a16:creationId xmlns:a16="http://schemas.microsoft.com/office/drawing/2014/main" id="{75D57D6B-CBF5-417B-A939-27D1B354F6BF}"/>
              </a:ext>
            </a:extLst>
          </p:cNvPr>
          <p:cNvSpPr txBox="1"/>
          <p:nvPr/>
        </p:nvSpPr>
        <p:spPr>
          <a:xfrm>
            <a:off x="4893606" y="7807410"/>
            <a:ext cx="3714671" cy="369332"/>
          </a:xfrm>
          <a:prstGeom prst="rect">
            <a:avLst/>
          </a:prstGeom>
          <a:noFill/>
        </p:spPr>
        <p:txBody>
          <a:bodyPr wrap="none" rtlCol="0">
            <a:spAutoFit/>
          </a:bodyPr>
          <a:lstStyle/>
          <a:p>
            <a:r>
              <a:rPr lang="en-US" altLang="ko-KR" dirty="0"/>
              <a:t>Oxygen </a:t>
            </a:r>
            <a:r>
              <a:rPr lang="ko-KR" altLang="en-US" dirty="0"/>
              <a:t>붙는 </a:t>
            </a:r>
            <a:r>
              <a:rPr lang="en-US" altLang="ko-KR" dirty="0"/>
              <a:t>thermal barrier </a:t>
            </a:r>
            <a:r>
              <a:rPr lang="ko-KR" altLang="en-US" dirty="0"/>
              <a:t>찾기 </a:t>
            </a:r>
            <a:r>
              <a:rPr lang="en-US" altLang="ko-KR" dirty="0"/>
              <a:t>(o)</a:t>
            </a:r>
            <a:endParaRPr lang="ko-KR" altLang="en-US" dirty="0"/>
          </a:p>
        </p:txBody>
      </p:sp>
      <p:sp>
        <p:nvSpPr>
          <p:cNvPr id="86" name="TextBox 85">
            <a:extLst>
              <a:ext uri="{FF2B5EF4-FFF2-40B4-BE49-F238E27FC236}">
                <a16:creationId xmlns:a16="http://schemas.microsoft.com/office/drawing/2014/main" id="{006C4C04-9EB5-459E-BD8C-B632FD62EF23}"/>
              </a:ext>
            </a:extLst>
          </p:cNvPr>
          <p:cNvSpPr txBox="1"/>
          <p:nvPr/>
        </p:nvSpPr>
        <p:spPr>
          <a:xfrm>
            <a:off x="4868723" y="8139313"/>
            <a:ext cx="3692293" cy="369332"/>
          </a:xfrm>
          <a:prstGeom prst="rect">
            <a:avLst/>
          </a:prstGeom>
          <a:noFill/>
        </p:spPr>
        <p:txBody>
          <a:bodyPr wrap="none" rtlCol="0">
            <a:spAutoFit/>
          </a:bodyPr>
          <a:lstStyle/>
          <a:p>
            <a:r>
              <a:rPr lang="en-US" altLang="ko-KR" dirty="0"/>
              <a:t>WSe2 oxidation </a:t>
            </a:r>
            <a:r>
              <a:rPr lang="ko-KR" altLang="en-US" dirty="0"/>
              <a:t>되는 </a:t>
            </a:r>
            <a:r>
              <a:rPr lang="en-US" altLang="ko-KR" dirty="0"/>
              <a:t>barrier </a:t>
            </a:r>
            <a:r>
              <a:rPr lang="ko-KR" altLang="en-US" dirty="0"/>
              <a:t>찾기 </a:t>
            </a:r>
            <a:r>
              <a:rPr lang="en-US" altLang="ko-KR" dirty="0"/>
              <a:t>(o)</a:t>
            </a:r>
            <a:endParaRPr lang="ko-KR" altLang="en-US" dirty="0"/>
          </a:p>
        </p:txBody>
      </p:sp>
      <p:sp>
        <p:nvSpPr>
          <p:cNvPr id="87" name="TextBox 86">
            <a:extLst>
              <a:ext uri="{FF2B5EF4-FFF2-40B4-BE49-F238E27FC236}">
                <a16:creationId xmlns:a16="http://schemas.microsoft.com/office/drawing/2014/main" id="{2CAB66F7-672C-4D9D-8893-54DD6285AB75}"/>
              </a:ext>
            </a:extLst>
          </p:cNvPr>
          <p:cNvSpPr txBox="1"/>
          <p:nvPr/>
        </p:nvSpPr>
        <p:spPr>
          <a:xfrm>
            <a:off x="5511800" y="8763000"/>
            <a:ext cx="5514843" cy="369332"/>
          </a:xfrm>
          <a:prstGeom prst="rect">
            <a:avLst/>
          </a:prstGeom>
          <a:noFill/>
        </p:spPr>
        <p:txBody>
          <a:bodyPr wrap="none" rtlCol="0">
            <a:spAutoFit/>
          </a:bodyPr>
          <a:lstStyle/>
          <a:p>
            <a:r>
              <a:rPr lang="ko-KR" altLang="en-US" dirty="0"/>
              <a:t>이 테크닉으로 다른 기체를 </a:t>
            </a:r>
            <a:r>
              <a:rPr lang="en-US" altLang="ko-KR" dirty="0"/>
              <a:t>defect</a:t>
            </a:r>
            <a:r>
              <a:rPr lang="ko-KR" altLang="en-US" dirty="0"/>
              <a:t>에 넣을 수 없을까</a:t>
            </a:r>
            <a:r>
              <a:rPr lang="en-US" altLang="ko-KR" dirty="0"/>
              <a:t>??</a:t>
            </a:r>
            <a:endParaRPr lang="ko-KR" altLang="en-US" dirty="0"/>
          </a:p>
        </p:txBody>
      </p:sp>
    </p:spTree>
    <p:extLst>
      <p:ext uri="{BB962C8B-B14F-4D97-AF65-F5344CB8AC3E}">
        <p14:creationId xmlns:p14="http://schemas.microsoft.com/office/powerpoint/2010/main" val="2278503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A2684D-20EC-40CD-9C79-A392385B4BC6}"/>
              </a:ext>
            </a:extLst>
          </p:cNvPr>
          <p:cNvSpPr txBox="1"/>
          <p:nvPr/>
        </p:nvSpPr>
        <p:spPr>
          <a:xfrm>
            <a:off x="2350879" y="2638425"/>
            <a:ext cx="4442242" cy="646331"/>
          </a:xfrm>
          <a:prstGeom prst="rect">
            <a:avLst/>
          </a:prstGeom>
          <a:noFill/>
        </p:spPr>
        <p:txBody>
          <a:bodyPr wrap="none" rtlCol="0">
            <a:spAutoFit/>
          </a:bodyPr>
          <a:lstStyle/>
          <a:p>
            <a:r>
              <a:rPr lang="en-US" altLang="ko-KR" sz="3600" dirty="0">
                <a:latin typeface="Arial" panose="020B0604020202020204" pitchFamily="34" charset="0"/>
                <a:cs typeface="Arial" panose="020B0604020202020204" pitchFamily="34" charset="0"/>
              </a:rPr>
              <a:t>Mechanism proposal</a:t>
            </a:r>
            <a:endParaRPr lang="ko-KR" alt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397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9CCE6B4-B687-48E3-920E-7D680F6A4563}"/>
              </a:ext>
            </a:extLst>
          </p:cNvPr>
          <p:cNvPicPr>
            <a:picLocks noChangeAspect="1"/>
          </p:cNvPicPr>
          <p:nvPr/>
        </p:nvPicPr>
        <p:blipFill>
          <a:blip r:embed="rId2"/>
          <a:stretch>
            <a:fillRect/>
          </a:stretch>
        </p:blipFill>
        <p:spPr>
          <a:xfrm>
            <a:off x="815302" y="539719"/>
            <a:ext cx="6909388" cy="2624300"/>
          </a:xfrm>
          <a:prstGeom prst="rect">
            <a:avLst/>
          </a:prstGeom>
        </p:spPr>
      </p:pic>
      <p:pic>
        <p:nvPicPr>
          <p:cNvPr id="5" name="그림 4">
            <a:extLst>
              <a:ext uri="{FF2B5EF4-FFF2-40B4-BE49-F238E27FC236}">
                <a16:creationId xmlns:a16="http://schemas.microsoft.com/office/drawing/2014/main" id="{C9593DE2-6D51-47BA-931B-C3227189C341}"/>
              </a:ext>
            </a:extLst>
          </p:cNvPr>
          <p:cNvPicPr>
            <a:picLocks noChangeAspect="1"/>
          </p:cNvPicPr>
          <p:nvPr/>
        </p:nvPicPr>
        <p:blipFill>
          <a:blip r:embed="rId3"/>
          <a:stretch>
            <a:fillRect/>
          </a:stretch>
        </p:blipFill>
        <p:spPr>
          <a:xfrm>
            <a:off x="2087517" y="3356856"/>
            <a:ext cx="4364958" cy="2593874"/>
          </a:xfrm>
          <a:prstGeom prst="rect">
            <a:avLst/>
          </a:prstGeom>
        </p:spPr>
      </p:pic>
    </p:spTree>
    <p:extLst>
      <p:ext uri="{BB962C8B-B14F-4D97-AF65-F5344CB8AC3E}">
        <p14:creationId xmlns:p14="http://schemas.microsoft.com/office/powerpoint/2010/main" val="424998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0630" y="203850"/>
            <a:ext cx="6224781" cy="369332"/>
          </a:xfrm>
          <a:prstGeom prst="rect">
            <a:avLst/>
          </a:prstGeom>
          <a:noFill/>
        </p:spPr>
        <p:txBody>
          <a:bodyPr wrap="none" rtlCol="0">
            <a:spAutoFit/>
          </a:bodyPr>
          <a:lstStyle/>
          <a:p>
            <a:r>
              <a:rPr lang="en-US" altLang="ko-KR" dirty="0"/>
              <a:t>1. </a:t>
            </a:r>
            <a:r>
              <a:rPr lang="en-US" altLang="ko-KR" dirty="0" err="1"/>
              <a:t>Chalcogen</a:t>
            </a:r>
            <a:r>
              <a:rPr lang="en-US" altLang="ko-KR" dirty="0"/>
              <a:t> vacancy</a:t>
            </a:r>
            <a:r>
              <a:rPr lang="ko-KR" altLang="en-US" dirty="0"/>
              <a:t>가 </a:t>
            </a:r>
            <a:r>
              <a:rPr lang="en-US" altLang="ko-KR" dirty="0"/>
              <a:t>migration</a:t>
            </a:r>
            <a:r>
              <a:rPr lang="ko-KR" altLang="en-US" dirty="0"/>
              <a:t>하는데 필요한 에너지 장벽 </a:t>
            </a:r>
          </a:p>
        </p:txBody>
      </p:sp>
      <p:pic>
        <p:nvPicPr>
          <p:cNvPr id="5" name="그림 4"/>
          <p:cNvPicPr>
            <a:picLocks noChangeAspect="1"/>
          </p:cNvPicPr>
          <p:nvPr/>
        </p:nvPicPr>
        <p:blipFill>
          <a:blip r:embed="rId2"/>
          <a:stretch>
            <a:fillRect/>
          </a:stretch>
        </p:blipFill>
        <p:spPr>
          <a:xfrm>
            <a:off x="714073" y="573182"/>
            <a:ext cx="7273093" cy="1813385"/>
          </a:xfrm>
          <a:prstGeom prst="rect">
            <a:avLst/>
          </a:prstGeom>
        </p:spPr>
      </p:pic>
      <p:pic>
        <p:nvPicPr>
          <p:cNvPr id="6" name="그림 5"/>
          <p:cNvPicPr>
            <a:picLocks noChangeAspect="1"/>
          </p:cNvPicPr>
          <p:nvPr/>
        </p:nvPicPr>
        <p:blipFill>
          <a:blip r:embed="rId3"/>
          <a:stretch>
            <a:fillRect/>
          </a:stretch>
        </p:blipFill>
        <p:spPr>
          <a:xfrm>
            <a:off x="137739" y="2473194"/>
            <a:ext cx="3978888" cy="4186420"/>
          </a:xfrm>
          <a:prstGeom prst="rect">
            <a:avLst/>
          </a:prstGeom>
        </p:spPr>
      </p:pic>
      <p:sp>
        <p:nvSpPr>
          <p:cNvPr id="7" name="직사각형 6"/>
          <p:cNvSpPr/>
          <p:nvPr/>
        </p:nvSpPr>
        <p:spPr>
          <a:xfrm>
            <a:off x="4345583" y="3962436"/>
            <a:ext cx="4584611" cy="1569660"/>
          </a:xfrm>
          <a:prstGeom prst="rect">
            <a:avLst/>
          </a:prstGeom>
        </p:spPr>
        <p:txBody>
          <a:bodyPr wrap="square">
            <a:spAutoFit/>
          </a:bodyPr>
          <a:lstStyle/>
          <a:p>
            <a:r>
              <a:rPr lang="en-US" altLang="ko-KR" sz="1600" dirty="0">
                <a:solidFill>
                  <a:srgbClr val="000000"/>
                </a:solidFill>
                <a:latin typeface="Arial" panose="020B0604020202020204" pitchFamily="34" charset="0"/>
                <a:cs typeface="Arial" panose="020B0604020202020204" pitchFamily="34" charset="0"/>
              </a:rPr>
              <a:t>This is also supported by the calculated migration barrier of 2.3 eV. This barrier is too high for significant diffusion at room temperature under thermal equilibrium. However, the sample is under continuous bombardment by energetic electrons.</a:t>
            </a:r>
            <a:endParaRPr lang="ko-KR" altLang="en-US" sz="1600" dirty="0">
              <a:latin typeface="Arial" panose="020B0604020202020204" pitchFamily="34" charset="0"/>
              <a:cs typeface="Arial" panose="020B0604020202020204" pitchFamily="34" charset="0"/>
            </a:endParaRPr>
          </a:p>
        </p:txBody>
      </p:sp>
      <p:pic>
        <p:nvPicPr>
          <p:cNvPr id="8" name="그림 7"/>
          <p:cNvPicPr>
            <a:picLocks noChangeAspect="1"/>
          </p:cNvPicPr>
          <p:nvPr/>
        </p:nvPicPr>
        <p:blipFill>
          <a:blip r:embed="rId4"/>
          <a:stretch>
            <a:fillRect/>
          </a:stretch>
        </p:blipFill>
        <p:spPr>
          <a:xfrm>
            <a:off x="4174378" y="2697206"/>
            <a:ext cx="4927023" cy="1168977"/>
          </a:xfrm>
          <a:prstGeom prst="rect">
            <a:avLst/>
          </a:prstGeom>
        </p:spPr>
      </p:pic>
      <p:sp>
        <p:nvSpPr>
          <p:cNvPr id="9" name="TextBox 8">
            <a:extLst>
              <a:ext uri="{FF2B5EF4-FFF2-40B4-BE49-F238E27FC236}">
                <a16:creationId xmlns:a16="http://schemas.microsoft.com/office/drawing/2014/main" id="{DCA50343-7D80-477B-90A9-4E387F97A54E}"/>
              </a:ext>
            </a:extLst>
          </p:cNvPr>
          <p:cNvSpPr txBox="1"/>
          <p:nvPr/>
        </p:nvSpPr>
        <p:spPr>
          <a:xfrm>
            <a:off x="5679434" y="5836057"/>
            <a:ext cx="2247154" cy="369332"/>
          </a:xfrm>
          <a:prstGeom prst="rect">
            <a:avLst/>
          </a:prstGeom>
          <a:noFill/>
        </p:spPr>
        <p:txBody>
          <a:bodyPr wrap="none" rtlCol="0">
            <a:spAutoFit/>
          </a:bodyPr>
          <a:lstStyle/>
          <a:p>
            <a:r>
              <a:rPr lang="en-US" altLang="ko-KR" dirty="0"/>
              <a:t>K</a:t>
            </a:r>
            <a:r>
              <a:rPr lang="en-US" altLang="ko-KR" baseline="-25000" dirty="0"/>
              <a:t>B</a:t>
            </a:r>
            <a:r>
              <a:rPr lang="en-US" altLang="ko-KR" dirty="0"/>
              <a:t>T ~ 0.06 eV (~773K)</a:t>
            </a:r>
            <a:endParaRPr lang="ko-KR" altLang="en-US" dirty="0"/>
          </a:p>
        </p:txBody>
      </p:sp>
    </p:spTree>
    <p:extLst>
      <p:ext uri="{BB962C8B-B14F-4D97-AF65-F5344CB8AC3E}">
        <p14:creationId xmlns:p14="http://schemas.microsoft.com/office/powerpoint/2010/main" val="1889104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개체 4">
            <a:extLst>
              <a:ext uri="{FF2B5EF4-FFF2-40B4-BE49-F238E27FC236}">
                <a16:creationId xmlns:a16="http://schemas.microsoft.com/office/drawing/2014/main" id="{B8450E7D-8C54-41D3-93CE-E1318594262C}"/>
              </a:ext>
            </a:extLst>
          </p:cNvPr>
          <p:cNvGraphicFramePr>
            <a:graphicFrameLocks noChangeAspect="1"/>
          </p:cNvGraphicFramePr>
          <p:nvPr>
            <p:extLst>
              <p:ext uri="{D42A27DB-BD31-4B8C-83A1-F6EECF244321}">
                <p14:modId xmlns:p14="http://schemas.microsoft.com/office/powerpoint/2010/main" val="2046197909"/>
              </p:ext>
            </p:extLst>
          </p:nvPr>
        </p:nvGraphicFramePr>
        <p:xfrm>
          <a:off x="151044" y="741006"/>
          <a:ext cx="3509815" cy="3509815"/>
        </p:xfrm>
        <a:graphic>
          <a:graphicData uri="http://schemas.openxmlformats.org/presentationml/2006/ole">
            <mc:AlternateContent xmlns:mc="http://schemas.openxmlformats.org/markup-compatibility/2006">
              <mc:Choice xmlns:v="urn:schemas-microsoft-com:vml" Requires="v">
                <p:oleObj spid="_x0000_s1064" name="Graph" r:id="rId3" imgW="2926080" imgH="2926080" progId="Origin50.Graph">
                  <p:embed/>
                </p:oleObj>
              </mc:Choice>
              <mc:Fallback>
                <p:oleObj name="Graph" r:id="rId3" imgW="2926080" imgH="2926080" progId="Origin50.Graph">
                  <p:embed/>
                  <p:pic>
                    <p:nvPicPr>
                      <p:cNvPr id="43" name="개체 42">
                        <a:extLst>
                          <a:ext uri="{FF2B5EF4-FFF2-40B4-BE49-F238E27FC236}">
                            <a16:creationId xmlns:a16="http://schemas.microsoft.com/office/drawing/2014/main" id="{B8450E7D-8C54-41D3-93CE-E1318594262C}"/>
                          </a:ext>
                        </a:extLst>
                      </p:cNvPr>
                      <p:cNvPicPr/>
                      <p:nvPr/>
                    </p:nvPicPr>
                    <p:blipFill>
                      <a:blip r:embed="rId4"/>
                      <a:stretch>
                        <a:fillRect/>
                      </a:stretch>
                    </p:blipFill>
                    <p:spPr>
                      <a:xfrm>
                        <a:off x="151044" y="741006"/>
                        <a:ext cx="3509815" cy="3509815"/>
                      </a:xfrm>
                      <a:prstGeom prst="rect">
                        <a:avLst/>
                      </a:prstGeom>
                    </p:spPr>
                  </p:pic>
                </p:oleObj>
              </mc:Fallback>
            </mc:AlternateContent>
          </a:graphicData>
        </a:graphic>
      </p:graphicFrame>
      <p:graphicFrame>
        <p:nvGraphicFramePr>
          <p:cNvPr id="6" name="개체 5">
            <a:extLst>
              <a:ext uri="{FF2B5EF4-FFF2-40B4-BE49-F238E27FC236}">
                <a16:creationId xmlns:a16="http://schemas.microsoft.com/office/drawing/2014/main" id="{E5C96809-F622-4866-82F8-75E47A5935D1}"/>
              </a:ext>
            </a:extLst>
          </p:cNvPr>
          <p:cNvGraphicFramePr>
            <a:graphicFrameLocks noChangeAspect="1"/>
          </p:cNvGraphicFramePr>
          <p:nvPr>
            <p:extLst>
              <p:ext uri="{D42A27DB-BD31-4B8C-83A1-F6EECF244321}">
                <p14:modId xmlns:p14="http://schemas.microsoft.com/office/powerpoint/2010/main" val="605767647"/>
              </p:ext>
            </p:extLst>
          </p:nvPr>
        </p:nvGraphicFramePr>
        <p:xfrm>
          <a:off x="352104" y="3675410"/>
          <a:ext cx="4723087" cy="4723087"/>
        </p:xfrm>
        <a:graphic>
          <a:graphicData uri="http://schemas.openxmlformats.org/presentationml/2006/ole">
            <mc:AlternateContent xmlns:mc="http://schemas.openxmlformats.org/markup-compatibility/2006">
              <mc:Choice xmlns:v="urn:schemas-microsoft-com:vml" Requires="v">
                <p:oleObj spid="_x0000_s1065" name="Graph" r:id="rId5" imgW="2926080" imgH="2926080" progId="Origin50.Graph">
                  <p:embed/>
                </p:oleObj>
              </mc:Choice>
              <mc:Fallback>
                <p:oleObj name="Graph" r:id="rId5" imgW="2926080" imgH="2926080" progId="Origin50.Graph">
                  <p:embed/>
                  <p:pic>
                    <p:nvPicPr>
                      <p:cNvPr id="5" name="개체 4">
                        <a:extLst>
                          <a:ext uri="{FF2B5EF4-FFF2-40B4-BE49-F238E27FC236}">
                            <a16:creationId xmlns:a16="http://schemas.microsoft.com/office/drawing/2014/main" id="{E5C96809-F622-4866-82F8-75E47A5935D1}"/>
                          </a:ext>
                        </a:extLst>
                      </p:cNvPr>
                      <p:cNvPicPr/>
                      <p:nvPr/>
                    </p:nvPicPr>
                    <p:blipFill>
                      <a:blip r:embed="rId6"/>
                      <a:stretch>
                        <a:fillRect/>
                      </a:stretch>
                    </p:blipFill>
                    <p:spPr>
                      <a:xfrm>
                        <a:off x="352104" y="3675410"/>
                        <a:ext cx="4723087" cy="4723087"/>
                      </a:xfrm>
                      <a:prstGeom prst="rect">
                        <a:avLst/>
                      </a:prstGeom>
                    </p:spPr>
                  </p:pic>
                </p:oleObj>
              </mc:Fallback>
            </mc:AlternateContent>
          </a:graphicData>
        </a:graphic>
      </p:graphicFrame>
      <p:cxnSp>
        <p:nvCxnSpPr>
          <p:cNvPr id="8" name="직선 연결선 7"/>
          <p:cNvCxnSpPr/>
          <p:nvPr/>
        </p:nvCxnSpPr>
        <p:spPr>
          <a:xfrm>
            <a:off x="1672116" y="818147"/>
            <a:ext cx="0" cy="55166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31005" y="203850"/>
            <a:ext cx="6291851" cy="369332"/>
          </a:xfrm>
          <a:prstGeom prst="rect">
            <a:avLst/>
          </a:prstGeom>
          <a:noFill/>
        </p:spPr>
        <p:txBody>
          <a:bodyPr wrap="none" rtlCol="0">
            <a:spAutoFit/>
          </a:bodyPr>
          <a:lstStyle/>
          <a:p>
            <a:r>
              <a:rPr lang="en-US" altLang="ko-KR" dirty="0"/>
              <a:t>2. Oxidation</a:t>
            </a:r>
            <a:r>
              <a:rPr lang="ko-KR" altLang="en-US" dirty="0"/>
              <a:t>이 시작되는 온도와 동일한 지점에서 </a:t>
            </a:r>
            <a:r>
              <a:rPr lang="en-US" altLang="ko-KR" dirty="0"/>
              <a:t>PL </a:t>
            </a:r>
            <a:r>
              <a:rPr lang="ko-KR" altLang="en-US" dirty="0"/>
              <a:t>증가 시작</a:t>
            </a:r>
          </a:p>
        </p:txBody>
      </p:sp>
      <p:grpSp>
        <p:nvGrpSpPr>
          <p:cNvPr id="35" name="그룹 34"/>
          <p:cNvGrpSpPr/>
          <p:nvPr/>
        </p:nvGrpSpPr>
        <p:grpSpPr>
          <a:xfrm>
            <a:off x="3468866" y="3981995"/>
            <a:ext cx="4951751" cy="2455211"/>
            <a:chOff x="805963" y="3805903"/>
            <a:chExt cx="7249859" cy="3594673"/>
          </a:xfrm>
        </p:grpSpPr>
        <p:pic>
          <p:nvPicPr>
            <p:cNvPr id="36" name="그림 35">
              <a:extLst>
                <a:ext uri="{FF2B5EF4-FFF2-40B4-BE49-F238E27FC236}">
                  <a16:creationId xmlns:a16="http://schemas.microsoft.com/office/drawing/2014/main" id="{AF86B857-1AEE-4EFD-99F1-F472CE0D7F5B}"/>
                </a:ext>
              </a:extLst>
            </p:cNvPr>
            <p:cNvPicPr>
              <a:picLocks noChangeAspect="1"/>
            </p:cNvPicPr>
            <p:nvPr/>
          </p:nvPicPr>
          <p:blipFill rotWithShape="1">
            <a:blip r:embed="rId7">
              <a:extLst>
                <a:ext uri="{28A0092B-C50C-407E-A947-70E740481C1C}">
                  <a14:useLocalDpi xmlns:a14="http://schemas.microsoft.com/office/drawing/2010/main" val="0"/>
                </a:ext>
              </a:extLst>
            </a:blip>
            <a:srcRect l="50262" t="46503" r="38516" b="37716"/>
            <a:stretch/>
          </p:blipFill>
          <p:spPr>
            <a:xfrm>
              <a:off x="805963" y="3805903"/>
              <a:ext cx="1738044" cy="1739351"/>
            </a:xfrm>
            <a:prstGeom prst="rect">
              <a:avLst/>
            </a:prstGeom>
          </p:spPr>
        </p:pic>
        <p:sp>
          <p:nvSpPr>
            <p:cNvPr id="37" name="직사각형 36">
              <a:extLst>
                <a:ext uri="{FF2B5EF4-FFF2-40B4-BE49-F238E27FC236}">
                  <a16:creationId xmlns:a16="http://schemas.microsoft.com/office/drawing/2014/main" id="{A893C14E-AA85-4258-8598-02D90DA101A4}"/>
                </a:ext>
              </a:extLst>
            </p:cNvPr>
            <p:cNvSpPr/>
            <p:nvPr/>
          </p:nvSpPr>
          <p:spPr>
            <a:xfrm>
              <a:off x="1854341" y="5388720"/>
              <a:ext cx="621940" cy="72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E4972AB-86F5-4B30-AED6-BC28DDBD493F}"/>
                    </a:ext>
                  </a:extLst>
                </p:cNvPr>
                <p:cNvSpPr txBox="1"/>
                <p:nvPr/>
              </p:nvSpPr>
              <p:spPr>
                <a:xfrm>
                  <a:off x="1858648" y="5075739"/>
                  <a:ext cx="853073" cy="469515"/>
                </a:xfrm>
                <a:prstGeom prst="rect">
                  <a:avLst/>
                </a:prstGeom>
                <a:noFill/>
              </p:spPr>
              <p:txBody>
                <a:bodyPr wrap="none" rtlCol="0">
                  <a:spAutoFit/>
                </a:bodyPr>
                <a:lstStyle/>
                <a:p>
                  <a:r>
                    <a:rPr lang="en-US" altLang="ko-KR" sz="1200" b="1" dirty="0">
                      <a:solidFill>
                        <a:schemeClr val="bg1"/>
                      </a:solidFill>
                      <a:latin typeface="Arial" panose="020B0604020202020204" pitchFamily="34" charset="0"/>
                      <a:cs typeface="Arial" panose="020B0604020202020204" pitchFamily="34" charset="0"/>
                    </a:rPr>
                    <a:t>5</a:t>
                  </a:r>
                  <a14:m>
                    <m:oMath xmlns:m="http://schemas.openxmlformats.org/officeDocument/2006/math">
                      <m:r>
                        <a:rPr lang="ko-KR" altLang="en-US" sz="1200" b="1" i="1" smtClean="0">
                          <a:solidFill>
                            <a:schemeClr val="bg1"/>
                          </a:solidFill>
                          <a:latin typeface="Cambria Math" panose="02040503050406030204" pitchFamily="18" charset="0"/>
                        </a:rPr>
                        <m:t>𝝁</m:t>
                      </m:r>
                    </m:oMath>
                  </a14:m>
                  <a:r>
                    <a:rPr lang="en-US" altLang="ko-KR" sz="1200" b="1" dirty="0">
                      <a:solidFill>
                        <a:schemeClr val="bg1"/>
                      </a:solidFill>
                      <a:latin typeface="Arial" panose="020B0604020202020204" pitchFamily="34" charset="0"/>
                      <a:cs typeface="Arial" panose="020B0604020202020204" pitchFamily="34" charset="0"/>
                    </a:rPr>
                    <a:t>m</a:t>
                  </a:r>
                  <a:endParaRPr lang="ko-KR" altLang="en-US" sz="1200" b="1" dirty="0">
                    <a:solidFill>
                      <a:schemeClr val="bg1"/>
                    </a:solidFill>
                    <a:latin typeface="Arial" panose="020B0604020202020204" pitchFamily="34" charset="0"/>
                    <a:cs typeface="Arial" panose="020B0604020202020204" pitchFamily="34" charset="0"/>
                  </a:endParaRPr>
                </a:p>
              </p:txBody>
            </p:sp>
          </mc:Choice>
          <mc:Fallback xmlns="">
            <p:sp>
              <p:nvSpPr>
                <p:cNvPr id="38" name="TextBox 37">
                  <a:extLst>
                    <a:ext uri="{FF2B5EF4-FFF2-40B4-BE49-F238E27FC236}">
                      <a16:creationId xmlns:a16="http://schemas.microsoft.com/office/drawing/2014/main" id="{7E4972AB-86F5-4B30-AED6-BC28DDBD493F}"/>
                    </a:ext>
                  </a:extLst>
                </p:cNvPr>
                <p:cNvSpPr txBox="1">
                  <a:spLocks noRot="1" noChangeAspect="1" noMove="1" noResize="1" noEditPoints="1" noAdjustHandles="1" noChangeArrowheads="1" noChangeShapeType="1" noTextEdit="1"/>
                </p:cNvSpPr>
                <p:nvPr/>
              </p:nvSpPr>
              <p:spPr>
                <a:xfrm>
                  <a:off x="1858648" y="5075739"/>
                  <a:ext cx="853073" cy="469515"/>
                </a:xfrm>
                <a:prstGeom prst="rect">
                  <a:avLst/>
                </a:prstGeom>
                <a:blipFill>
                  <a:blip r:embed="rId8"/>
                  <a:stretch>
                    <a:fillRect l="-1042" t="-1887"/>
                  </a:stretch>
                </a:blipFill>
              </p:spPr>
              <p:txBody>
                <a:bodyPr/>
                <a:lstStyle/>
                <a:p>
                  <a:r>
                    <a:rPr lang="ko-KR" altLang="en-US">
                      <a:noFill/>
                    </a:rPr>
                    <a:t> </a:t>
                  </a:r>
                </a:p>
              </p:txBody>
            </p:sp>
          </mc:Fallback>
        </mc:AlternateContent>
        <p:pic>
          <p:nvPicPr>
            <p:cNvPr id="39" name="그림 38">
              <a:extLst>
                <a:ext uri="{FF2B5EF4-FFF2-40B4-BE49-F238E27FC236}">
                  <a16:creationId xmlns:a16="http://schemas.microsoft.com/office/drawing/2014/main" id="{6762F5CE-3A9D-4F40-9A13-E32BCCB3DF1E}"/>
                </a:ext>
              </a:extLst>
            </p:cNvPr>
            <p:cNvPicPr>
              <a:picLocks noChangeAspect="1"/>
            </p:cNvPicPr>
            <p:nvPr/>
          </p:nvPicPr>
          <p:blipFill rotWithShape="1">
            <a:blip r:embed="rId9">
              <a:extLst>
                <a:ext uri="{28A0092B-C50C-407E-A947-70E740481C1C}">
                  <a14:useLocalDpi xmlns:a14="http://schemas.microsoft.com/office/drawing/2010/main" val="0"/>
                </a:ext>
              </a:extLst>
            </a:blip>
            <a:srcRect l="59259" t="43192" r="29297" b="40714"/>
            <a:stretch/>
          </p:blipFill>
          <p:spPr>
            <a:xfrm>
              <a:off x="2642363" y="3813292"/>
              <a:ext cx="1738044" cy="1739351"/>
            </a:xfrm>
            <a:prstGeom prst="rect">
              <a:avLst/>
            </a:prstGeom>
          </p:spPr>
        </p:pic>
        <p:sp>
          <p:nvSpPr>
            <p:cNvPr id="40" name="직사각형 39">
              <a:extLst>
                <a:ext uri="{FF2B5EF4-FFF2-40B4-BE49-F238E27FC236}">
                  <a16:creationId xmlns:a16="http://schemas.microsoft.com/office/drawing/2014/main" id="{0EA2E43A-E846-4AC8-9BE1-463DF9B1DA11}"/>
                </a:ext>
              </a:extLst>
            </p:cNvPr>
            <p:cNvSpPr/>
            <p:nvPr/>
          </p:nvSpPr>
          <p:spPr>
            <a:xfrm>
              <a:off x="3684039" y="5388720"/>
              <a:ext cx="609863" cy="71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1" name="그림 40">
              <a:extLst>
                <a:ext uri="{FF2B5EF4-FFF2-40B4-BE49-F238E27FC236}">
                  <a16:creationId xmlns:a16="http://schemas.microsoft.com/office/drawing/2014/main" id="{5C0058A0-F5CC-4B85-9248-5BA3D6096D6A}"/>
                </a:ext>
              </a:extLst>
            </p:cNvPr>
            <p:cNvPicPr>
              <a:picLocks noChangeAspect="1"/>
            </p:cNvPicPr>
            <p:nvPr/>
          </p:nvPicPr>
          <p:blipFill rotWithShape="1">
            <a:blip r:embed="rId10">
              <a:extLst>
                <a:ext uri="{28A0092B-C50C-407E-A947-70E740481C1C}">
                  <a14:useLocalDpi xmlns:a14="http://schemas.microsoft.com/office/drawing/2010/main" val="0"/>
                </a:ext>
              </a:extLst>
            </a:blip>
            <a:srcRect l="54709" t="69598" r="34180" b="14777"/>
            <a:stretch/>
          </p:blipFill>
          <p:spPr>
            <a:xfrm>
              <a:off x="4478763" y="3813292"/>
              <a:ext cx="1739351" cy="1739351"/>
            </a:xfrm>
            <a:prstGeom prst="rect">
              <a:avLst/>
            </a:prstGeom>
          </p:spPr>
        </p:pic>
        <p:sp>
          <p:nvSpPr>
            <p:cNvPr id="42" name="직사각형 41">
              <a:extLst>
                <a:ext uri="{FF2B5EF4-FFF2-40B4-BE49-F238E27FC236}">
                  <a16:creationId xmlns:a16="http://schemas.microsoft.com/office/drawing/2014/main" id="{06FF0461-AD73-4352-8E0A-B43ECA15055D}"/>
                </a:ext>
              </a:extLst>
            </p:cNvPr>
            <p:cNvSpPr/>
            <p:nvPr/>
          </p:nvSpPr>
          <p:spPr>
            <a:xfrm>
              <a:off x="5510882" y="5382631"/>
              <a:ext cx="628631" cy="73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3" name="그림 42">
              <a:extLst>
                <a:ext uri="{FF2B5EF4-FFF2-40B4-BE49-F238E27FC236}">
                  <a16:creationId xmlns:a16="http://schemas.microsoft.com/office/drawing/2014/main" id="{BE85D3C5-8DD9-4AFE-8E64-62597974B2AA}"/>
                </a:ext>
              </a:extLst>
            </p:cNvPr>
            <p:cNvPicPr>
              <a:picLocks noChangeAspect="1"/>
            </p:cNvPicPr>
            <p:nvPr/>
          </p:nvPicPr>
          <p:blipFill rotWithShape="1">
            <a:blip r:embed="rId11">
              <a:extLst>
                <a:ext uri="{28A0092B-C50C-407E-A947-70E740481C1C}">
                  <a14:useLocalDpi xmlns:a14="http://schemas.microsoft.com/office/drawing/2010/main" val="0"/>
                </a:ext>
              </a:extLst>
            </a:blip>
            <a:srcRect l="37019" t="49383" r="52076" b="35282"/>
            <a:stretch/>
          </p:blipFill>
          <p:spPr>
            <a:xfrm>
              <a:off x="6316471" y="3813292"/>
              <a:ext cx="1739351" cy="1739351"/>
            </a:xfrm>
            <a:prstGeom prst="rect">
              <a:avLst/>
            </a:prstGeom>
          </p:spPr>
        </p:pic>
        <p:sp>
          <p:nvSpPr>
            <p:cNvPr id="44" name="직사각형 43">
              <a:extLst>
                <a:ext uri="{FF2B5EF4-FFF2-40B4-BE49-F238E27FC236}">
                  <a16:creationId xmlns:a16="http://schemas.microsoft.com/office/drawing/2014/main" id="{A3B17CBC-929B-4ECA-BDD4-699EF10EAAE0}"/>
                </a:ext>
              </a:extLst>
            </p:cNvPr>
            <p:cNvSpPr/>
            <p:nvPr/>
          </p:nvSpPr>
          <p:spPr>
            <a:xfrm>
              <a:off x="7351372" y="5381241"/>
              <a:ext cx="640506" cy="75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5" name="그림 44">
              <a:extLst>
                <a:ext uri="{FF2B5EF4-FFF2-40B4-BE49-F238E27FC236}">
                  <a16:creationId xmlns:a16="http://schemas.microsoft.com/office/drawing/2014/main" id="{B6C10B71-A858-4E14-B94B-E3A5856F5FF9}"/>
                </a:ext>
              </a:extLst>
            </p:cNvPr>
            <p:cNvPicPr>
              <a:picLocks noChangeAspect="1"/>
            </p:cNvPicPr>
            <p:nvPr/>
          </p:nvPicPr>
          <p:blipFill rotWithShape="1">
            <a:blip r:embed="rId12">
              <a:extLst>
                <a:ext uri="{28A0092B-C50C-407E-A947-70E740481C1C}">
                  <a14:useLocalDpi xmlns:a14="http://schemas.microsoft.com/office/drawing/2010/main" val="0"/>
                </a:ext>
              </a:extLst>
            </a:blip>
            <a:srcRect l="54237" t="70347" r="34320" b="13559"/>
            <a:stretch/>
          </p:blipFill>
          <p:spPr>
            <a:xfrm>
              <a:off x="808739" y="5661225"/>
              <a:ext cx="1739351" cy="1739351"/>
            </a:xfrm>
            <a:prstGeom prst="rect">
              <a:avLst/>
            </a:prstGeom>
          </p:spPr>
        </p:pic>
        <p:sp>
          <p:nvSpPr>
            <p:cNvPr id="46" name="직사각형 45">
              <a:extLst>
                <a:ext uri="{FF2B5EF4-FFF2-40B4-BE49-F238E27FC236}">
                  <a16:creationId xmlns:a16="http://schemas.microsoft.com/office/drawing/2014/main" id="{AA6E485B-79DD-4DBA-8868-2165422F1B10}"/>
                </a:ext>
              </a:extLst>
            </p:cNvPr>
            <p:cNvSpPr/>
            <p:nvPr/>
          </p:nvSpPr>
          <p:spPr>
            <a:xfrm>
              <a:off x="1882014" y="7222268"/>
              <a:ext cx="610322" cy="71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7" name="그림 46">
              <a:extLst>
                <a:ext uri="{FF2B5EF4-FFF2-40B4-BE49-F238E27FC236}">
                  <a16:creationId xmlns:a16="http://schemas.microsoft.com/office/drawing/2014/main" id="{61578562-60BD-4530-A3E8-91BDA95B6DDF}"/>
                </a:ext>
              </a:extLst>
            </p:cNvPr>
            <p:cNvPicPr>
              <a:picLocks noChangeAspect="1"/>
            </p:cNvPicPr>
            <p:nvPr/>
          </p:nvPicPr>
          <p:blipFill rotWithShape="1">
            <a:blip r:embed="rId13">
              <a:extLst>
                <a:ext uri="{28A0092B-C50C-407E-A947-70E740481C1C}">
                  <a14:useLocalDpi xmlns:a14="http://schemas.microsoft.com/office/drawing/2010/main" val="0"/>
                </a:ext>
              </a:extLst>
            </a:blip>
            <a:srcRect l="64623" t="65646" r="24488" b="19041"/>
            <a:stretch/>
          </p:blipFill>
          <p:spPr>
            <a:xfrm>
              <a:off x="2641056" y="5661225"/>
              <a:ext cx="1739351" cy="1739351"/>
            </a:xfrm>
            <a:prstGeom prst="rect">
              <a:avLst/>
            </a:prstGeom>
          </p:spPr>
        </p:pic>
        <p:sp>
          <p:nvSpPr>
            <p:cNvPr id="48" name="직사각형 47">
              <a:extLst>
                <a:ext uri="{FF2B5EF4-FFF2-40B4-BE49-F238E27FC236}">
                  <a16:creationId xmlns:a16="http://schemas.microsoft.com/office/drawing/2014/main" id="{C4E89C81-3F51-483A-92C3-EE6AA80B9F0F}"/>
                </a:ext>
              </a:extLst>
            </p:cNvPr>
            <p:cNvSpPr/>
            <p:nvPr/>
          </p:nvSpPr>
          <p:spPr>
            <a:xfrm>
              <a:off x="3703229" y="7222268"/>
              <a:ext cx="641461" cy="75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9" name="그림 48">
              <a:extLst>
                <a:ext uri="{FF2B5EF4-FFF2-40B4-BE49-F238E27FC236}">
                  <a16:creationId xmlns:a16="http://schemas.microsoft.com/office/drawing/2014/main" id="{2D4B06A6-DE13-4454-9A93-7B6A10DC1453}"/>
                </a:ext>
              </a:extLst>
            </p:cNvPr>
            <p:cNvPicPr>
              <a:picLocks noChangeAspect="1"/>
            </p:cNvPicPr>
            <p:nvPr/>
          </p:nvPicPr>
          <p:blipFill rotWithShape="1">
            <a:blip r:embed="rId14">
              <a:extLst>
                <a:ext uri="{28A0092B-C50C-407E-A947-70E740481C1C}">
                  <a14:useLocalDpi xmlns:a14="http://schemas.microsoft.com/office/drawing/2010/main" val="0"/>
                </a:ext>
              </a:extLst>
            </a:blip>
            <a:srcRect l="65038" t="65600" r="24184" b="19243"/>
            <a:stretch/>
          </p:blipFill>
          <p:spPr>
            <a:xfrm>
              <a:off x="4478763" y="5661225"/>
              <a:ext cx="1739351" cy="1739351"/>
            </a:xfrm>
            <a:prstGeom prst="rect">
              <a:avLst/>
            </a:prstGeom>
          </p:spPr>
        </p:pic>
        <p:sp>
          <p:nvSpPr>
            <p:cNvPr id="50" name="직사각형 49">
              <a:extLst>
                <a:ext uri="{FF2B5EF4-FFF2-40B4-BE49-F238E27FC236}">
                  <a16:creationId xmlns:a16="http://schemas.microsoft.com/office/drawing/2014/main" id="{32F07F69-E5D3-4048-A652-EC4CE6C1ACA7}"/>
                </a:ext>
              </a:extLst>
            </p:cNvPr>
            <p:cNvSpPr/>
            <p:nvPr/>
          </p:nvSpPr>
          <p:spPr>
            <a:xfrm>
              <a:off x="5524807" y="7222268"/>
              <a:ext cx="648074" cy="7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1" name="그림 50">
              <a:extLst>
                <a:ext uri="{FF2B5EF4-FFF2-40B4-BE49-F238E27FC236}">
                  <a16:creationId xmlns:a16="http://schemas.microsoft.com/office/drawing/2014/main" id="{C96BA25E-DC8F-4B45-9FDB-B49899C341CB}"/>
                </a:ext>
              </a:extLst>
            </p:cNvPr>
            <p:cNvPicPr>
              <a:picLocks noChangeAspect="1"/>
            </p:cNvPicPr>
            <p:nvPr/>
          </p:nvPicPr>
          <p:blipFill rotWithShape="1">
            <a:blip r:embed="rId15">
              <a:extLst>
                <a:ext uri="{28A0092B-C50C-407E-A947-70E740481C1C}">
                  <a14:useLocalDpi xmlns:a14="http://schemas.microsoft.com/office/drawing/2010/main" val="0"/>
                </a:ext>
              </a:extLst>
            </a:blip>
            <a:srcRect l="44671" t="51185" r="44283" b="33282"/>
            <a:stretch/>
          </p:blipFill>
          <p:spPr>
            <a:xfrm>
              <a:off x="6316471" y="5661225"/>
              <a:ext cx="1739351" cy="1739351"/>
            </a:xfrm>
            <a:prstGeom prst="rect">
              <a:avLst/>
            </a:prstGeom>
          </p:spPr>
        </p:pic>
        <p:sp>
          <p:nvSpPr>
            <p:cNvPr id="52" name="직사각형 51">
              <a:extLst>
                <a:ext uri="{FF2B5EF4-FFF2-40B4-BE49-F238E27FC236}">
                  <a16:creationId xmlns:a16="http://schemas.microsoft.com/office/drawing/2014/main" id="{94F95D06-E539-4D5C-A87F-4068907EC907}"/>
                </a:ext>
              </a:extLst>
            </p:cNvPr>
            <p:cNvSpPr/>
            <p:nvPr/>
          </p:nvSpPr>
          <p:spPr>
            <a:xfrm>
              <a:off x="7342629" y="7219690"/>
              <a:ext cx="632331" cy="74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3" name="그룹 52"/>
          <p:cNvGrpSpPr/>
          <p:nvPr/>
        </p:nvGrpSpPr>
        <p:grpSpPr>
          <a:xfrm>
            <a:off x="3394712" y="1063433"/>
            <a:ext cx="5031093" cy="2497986"/>
            <a:chOff x="996351" y="1040243"/>
            <a:chExt cx="7366022" cy="3657301"/>
          </a:xfrm>
        </p:grpSpPr>
        <p:pic>
          <p:nvPicPr>
            <p:cNvPr id="54" name="그림 53">
              <a:extLst>
                <a:ext uri="{FF2B5EF4-FFF2-40B4-BE49-F238E27FC236}">
                  <a16:creationId xmlns:a16="http://schemas.microsoft.com/office/drawing/2014/main" id="{70A4076A-8B7B-4E3E-A687-73BDE52E0E80}"/>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7342" t="-242" r="38608" b="52358"/>
            <a:stretch/>
          </p:blipFill>
          <p:spPr>
            <a:xfrm>
              <a:off x="2856879" y="1040703"/>
              <a:ext cx="1771997" cy="1771997"/>
            </a:xfrm>
            <a:prstGeom prst="rect">
              <a:avLst/>
            </a:prstGeom>
          </p:spPr>
        </p:pic>
        <p:sp>
          <p:nvSpPr>
            <p:cNvPr id="55" name="직사각형 54">
              <a:extLst>
                <a:ext uri="{FF2B5EF4-FFF2-40B4-BE49-F238E27FC236}">
                  <a16:creationId xmlns:a16="http://schemas.microsoft.com/office/drawing/2014/main" id="{BBD9516B-BF66-40C8-94C3-6CDD6BB9AAA0}"/>
                </a:ext>
              </a:extLst>
            </p:cNvPr>
            <p:cNvSpPr/>
            <p:nvPr/>
          </p:nvSpPr>
          <p:spPr>
            <a:xfrm>
              <a:off x="3003147" y="2644981"/>
              <a:ext cx="417960" cy="63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pic>
          <p:nvPicPr>
            <p:cNvPr id="56" name="그림 55">
              <a:extLst>
                <a:ext uri="{FF2B5EF4-FFF2-40B4-BE49-F238E27FC236}">
                  <a16:creationId xmlns:a16="http://schemas.microsoft.com/office/drawing/2014/main" id="{2629E9F3-09C4-458C-9DDC-F676B96EC58A}"/>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7216" t="22365" r="38987" b="30108"/>
            <a:stretch/>
          </p:blipFill>
          <p:spPr>
            <a:xfrm>
              <a:off x="4715611" y="1040703"/>
              <a:ext cx="1771997" cy="1771997"/>
            </a:xfrm>
            <a:prstGeom prst="rect">
              <a:avLst/>
            </a:prstGeom>
          </p:spPr>
        </p:pic>
        <p:sp>
          <p:nvSpPr>
            <p:cNvPr id="57" name="직사각형 56">
              <a:extLst>
                <a:ext uri="{FF2B5EF4-FFF2-40B4-BE49-F238E27FC236}">
                  <a16:creationId xmlns:a16="http://schemas.microsoft.com/office/drawing/2014/main" id="{44B64C15-314C-4D2E-B043-FFE2C4CEB1B8}"/>
                </a:ext>
              </a:extLst>
            </p:cNvPr>
            <p:cNvSpPr/>
            <p:nvPr/>
          </p:nvSpPr>
          <p:spPr>
            <a:xfrm>
              <a:off x="4867916" y="2656997"/>
              <a:ext cx="421090" cy="63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pic>
          <p:nvPicPr>
            <p:cNvPr id="58" name="그림 57">
              <a:extLst>
                <a:ext uri="{FF2B5EF4-FFF2-40B4-BE49-F238E27FC236}">
                  <a16:creationId xmlns:a16="http://schemas.microsoft.com/office/drawing/2014/main" id="{17F21B50-3283-4555-97DE-EE1BF2F2CFA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9494" t="1359" r="56835" b="51291"/>
            <a:stretch/>
          </p:blipFill>
          <p:spPr>
            <a:xfrm>
              <a:off x="6579487" y="1040703"/>
              <a:ext cx="1771997" cy="1771997"/>
            </a:xfrm>
            <a:prstGeom prst="rect">
              <a:avLst/>
            </a:prstGeom>
          </p:spPr>
        </p:pic>
        <p:sp>
          <p:nvSpPr>
            <p:cNvPr id="59" name="직사각형 58">
              <a:extLst>
                <a:ext uri="{FF2B5EF4-FFF2-40B4-BE49-F238E27FC236}">
                  <a16:creationId xmlns:a16="http://schemas.microsoft.com/office/drawing/2014/main" id="{5DCA20E9-7BF1-49AC-ACEC-715B2F32E2F5}"/>
                </a:ext>
              </a:extLst>
            </p:cNvPr>
            <p:cNvSpPr/>
            <p:nvPr/>
          </p:nvSpPr>
          <p:spPr>
            <a:xfrm>
              <a:off x="6718878" y="2663073"/>
              <a:ext cx="422673" cy="64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pic>
          <p:nvPicPr>
            <p:cNvPr id="60" name="그림 59">
              <a:extLst>
                <a:ext uri="{FF2B5EF4-FFF2-40B4-BE49-F238E27FC236}">
                  <a16:creationId xmlns:a16="http://schemas.microsoft.com/office/drawing/2014/main" id="{DE5B4CEC-3619-414D-99B8-1C9D3D2AE55D}"/>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8101" t="20800" r="38102" b="31672"/>
            <a:stretch/>
          </p:blipFill>
          <p:spPr>
            <a:xfrm>
              <a:off x="996351" y="2925547"/>
              <a:ext cx="1771997" cy="1771997"/>
            </a:xfrm>
            <a:prstGeom prst="rect">
              <a:avLst/>
            </a:prstGeom>
          </p:spPr>
        </p:pic>
        <p:sp>
          <p:nvSpPr>
            <p:cNvPr id="61" name="직사각형 60">
              <a:extLst>
                <a:ext uri="{FF2B5EF4-FFF2-40B4-BE49-F238E27FC236}">
                  <a16:creationId xmlns:a16="http://schemas.microsoft.com/office/drawing/2014/main" id="{D9492BB5-6BF5-40B5-AAA0-8F0369246EB6}"/>
                </a:ext>
              </a:extLst>
            </p:cNvPr>
            <p:cNvSpPr/>
            <p:nvPr/>
          </p:nvSpPr>
          <p:spPr>
            <a:xfrm>
              <a:off x="1080249" y="4513911"/>
              <a:ext cx="421090" cy="63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pic>
          <p:nvPicPr>
            <p:cNvPr id="62" name="그림 61">
              <a:extLst>
                <a:ext uri="{FF2B5EF4-FFF2-40B4-BE49-F238E27FC236}">
                  <a16:creationId xmlns:a16="http://schemas.microsoft.com/office/drawing/2014/main" id="{AA6B29C9-94A3-42A3-8199-8A6F4D8A70B1}"/>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37342" t="13464" r="28734" b="39008"/>
            <a:stretch/>
          </p:blipFill>
          <p:spPr>
            <a:xfrm>
              <a:off x="2862581" y="2925547"/>
              <a:ext cx="1771997" cy="1771997"/>
            </a:xfrm>
            <a:prstGeom prst="rect">
              <a:avLst/>
            </a:prstGeom>
          </p:spPr>
        </p:pic>
        <p:sp>
          <p:nvSpPr>
            <p:cNvPr id="63" name="직사각형 62">
              <a:extLst>
                <a:ext uri="{FF2B5EF4-FFF2-40B4-BE49-F238E27FC236}">
                  <a16:creationId xmlns:a16="http://schemas.microsoft.com/office/drawing/2014/main" id="{BD9D4640-B615-485A-BFF1-FE61640D7461}"/>
                </a:ext>
              </a:extLst>
            </p:cNvPr>
            <p:cNvSpPr/>
            <p:nvPr/>
          </p:nvSpPr>
          <p:spPr>
            <a:xfrm>
              <a:off x="3002783" y="4513910"/>
              <a:ext cx="419519" cy="63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pic>
          <p:nvPicPr>
            <p:cNvPr id="64" name="그림 63">
              <a:extLst>
                <a:ext uri="{FF2B5EF4-FFF2-40B4-BE49-F238E27FC236}">
                  <a16:creationId xmlns:a16="http://schemas.microsoft.com/office/drawing/2014/main" id="{F3A59925-BFC0-4351-B367-B6A67DCAE61C}"/>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38101" t="14531" r="28101" b="37941"/>
            <a:stretch/>
          </p:blipFill>
          <p:spPr>
            <a:xfrm>
              <a:off x="4715611" y="2925547"/>
              <a:ext cx="1771997" cy="1771997"/>
            </a:xfrm>
            <a:prstGeom prst="rect">
              <a:avLst/>
            </a:prstGeom>
          </p:spPr>
        </p:pic>
        <p:sp>
          <p:nvSpPr>
            <p:cNvPr id="65" name="직사각형 64">
              <a:extLst>
                <a:ext uri="{FF2B5EF4-FFF2-40B4-BE49-F238E27FC236}">
                  <a16:creationId xmlns:a16="http://schemas.microsoft.com/office/drawing/2014/main" id="{51CF7BD4-7026-4439-A1F0-1AB67851F632}"/>
                </a:ext>
              </a:extLst>
            </p:cNvPr>
            <p:cNvSpPr/>
            <p:nvPr/>
          </p:nvSpPr>
          <p:spPr>
            <a:xfrm>
              <a:off x="4867916" y="4513911"/>
              <a:ext cx="421090" cy="63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pic>
          <p:nvPicPr>
            <p:cNvPr id="66" name="그림 65">
              <a:extLst>
                <a:ext uri="{FF2B5EF4-FFF2-40B4-BE49-F238E27FC236}">
                  <a16:creationId xmlns:a16="http://schemas.microsoft.com/office/drawing/2014/main" id="{FCAEA2B9-833F-49B8-9136-BEA5EF59B813}"/>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18204" t="318" r="47999" b="52155"/>
            <a:stretch/>
          </p:blipFill>
          <p:spPr>
            <a:xfrm>
              <a:off x="6590376" y="2925547"/>
              <a:ext cx="1771997" cy="1771997"/>
            </a:xfrm>
            <a:prstGeom prst="rect">
              <a:avLst/>
            </a:prstGeom>
          </p:spPr>
        </p:pic>
        <p:sp>
          <p:nvSpPr>
            <p:cNvPr id="67" name="직사각형 66">
              <a:extLst>
                <a:ext uri="{FF2B5EF4-FFF2-40B4-BE49-F238E27FC236}">
                  <a16:creationId xmlns:a16="http://schemas.microsoft.com/office/drawing/2014/main" id="{4B2C85B2-6011-42E9-8603-14B204057780}"/>
                </a:ext>
              </a:extLst>
            </p:cNvPr>
            <p:cNvSpPr/>
            <p:nvPr/>
          </p:nvSpPr>
          <p:spPr>
            <a:xfrm>
              <a:off x="6733574" y="4513911"/>
              <a:ext cx="421090" cy="63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pic>
          <p:nvPicPr>
            <p:cNvPr id="68" name="그림 67">
              <a:extLst>
                <a:ext uri="{FF2B5EF4-FFF2-40B4-BE49-F238E27FC236}">
                  <a16:creationId xmlns:a16="http://schemas.microsoft.com/office/drawing/2014/main" id="{08EB6ED4-968E-4729-8622-87171D8B77AF}"/>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6981" t="-213" r="48679" b="51922"/>
            <a:stretch/>
          </p:blipFill>
          <p:spPr>
            <a:xfrm>
              <a:off x="996351" y="1040243"/>
              <a:ext cx="1772457" cy="1772457"/>
            </a:xfrm>
            <a:prstGeom prst="rect">
              <a:avLst/>
            </a:prstGeom>
          </p:spPr>
        </p:pic>
        <p:sp>
          <p:nvSpPr>
            <p:cNvPr id="69" name="직사각형 68">
              <a:extLst>
                <a:ext uri="{FF2B5EF4-FFF2-40B4-BE49-F238E27FC236}">
                  <a16:creationId xmlns:a16="http://schemas.microsoft.com/office/drawing/2014/main" id="{C305FFDD-A2D1-4B6A-9A5F-1C3D07F77CDF}"/>
                </a:ext>
              </a:extLst>
            </p:cNvPr>
            <p:cNvSpPr/>
            <p:nvPr/>
          </p:nvSpPr>
          <p:spPr>
            <a:xfrm>
              <a:off x="1078945" y="2631432"/>
              <a:ext cx="414550" cy="62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1CF1CE6A-8616-422E-BDFE-037F9C4C3825}"/>
                    </a:ext>
                  </a:extLst>
                </p:cNvPr>
                <p:cNvSpPr txBox="1"/>
                <p:nvPr/>
              </p:nvSpPr>
              <p:spPr>
                <a:xfrm>
                  <a:off x="996853" y="2397076"/>
                  <a:ext cx="570779" cy="270369"/>
                </a:xfrm>
                <a:prstGeom prst="rect">
                  <a:avLst/>
                </a:prstGeom>
                <a:noFill/>
              </p:spPr>
              <p:txBody>
                <a:bodyPr wrap="none" rtlCol="0">
                  <a:spAutoFit/>
                </a:bodyPr>
                <a:lstStyle/>
                <a:p>
                  <a:r>
                    <a:rPr lang="en-US" altLang="ko-KR" sz="600" b="1" dirty="0">
                      <a:solidFill>
                        <a:schemeClr val="bg1"/>
                      </a:solidFill>
                      <a:latin typeface="Arial" panose="020B0604020202020204" pitchFamily="34" charset="0"/>
                      <a:cs typeface="Arial" panose="020B0604020202020204" pitchFamily="34" charset="0"/>
                    </a:rPr>
                    <a:t>10</a:t>
                  </a:r>
                  <a14:m>
                    <m:oMath xmlns:m="http://schemas.openxmlformats.org/officeDocument/2006/math">
                      <m:r>
                        <a:rPr lang="ko-KR" altLang="en-US" sz="600" b="1" i="1" smtClean="0">
                          <a:solidFill>
                            <a:schemeClr val="bg1"/>
                          </a:solidFill>
                          <a:latin typeface="Cambria Math" panose="02040503050406030204" pitchFamily="18" charset="0"/>
                        </a:rPr>
                        <m:t>𝝁</m:t>
                      </m:r>
                    </m:oMath>
                  </a14:m>
                  <a:r>
                    <a:rPr lang="en-US" altLang="ko-KR" sz="600" b="1" dirty="0">
                      <a:solidFill>
                        <a:schemeClr val="bg1"/>
                      </a:solidFill>
                      <a:latin typeface="Arial" panose="020B0604020202020204" pitchFamily="34" charset="0"/>
                      <a:cs typeface="Arial" panose="020B0604020202020204" pitchFamily="34" charset="0"/>
                    </a:rPr>
                    <a:t>m</a:t>
                  </a:r>
                  <a:endParaRPr lang="ko-KR" altLang="en-US" sz="600" b="1"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1CF1CE6A-8616-422E-BDFE-037F9C4C3825}"/>
                    </a:ext>
                  </a:extLst>
                </p:cNvPr>
                <p:cNvSpPr txBox="1">
                  <a:spLocks noRot="1" noChangeAspect="1" noMove="1" noResize="1" noEditPoints="1" noAdjustHandles="1" noChangeArrowheads="1" noChangeShapeType="1" noTextEdit="1"/>
                </p:cNvSpPr>
                <p:nvPr/>
              </p:nvSpPr>
              <p:spPr>
                <a:xfrm>
                  <a:off x="996853" y="2397076"/>
                  <a:ext cx="570779" cy="270369"/>
                </a:xfrm>
                <a:prstGeom prst="rect">
                  <a:avLst/>
                </a:prstGeom>
                <a:blipFill>
                  <a:blip r:embed="rId24"/>
                  <a:stretch>
                    <a:fillRect/>
                  </a:stretch>
                </a:blipFill>
              </p:spPr>
              <p:txBody>
                <a:bodyPr/>
                <a:lstStyle/>
                <a:p>
                  <a:r>
                    <a:rPr lang="ko-KR" altLang="en-US">
                      <a:noFill/>
                    </a:rPr>
                    <a:t> </a:t>
                  </a:r>
                </a:p>
              </p:txBody>
            </p:sp>
          </mc:Fallback>
        </mc:AlternateContent>
        <p:sp>
          <p:nvSpPr>
            <p:cNvPr id="71" name="자유형 37">
              <a:extLst>
                <a:ext uri="{FF2B5EF4-FFF2-40B4-BE49-F238E27FC236}">
                  <a16:creationId xmlns:a16="http://schemas.microsoft.com/office/drawing/2014/main" id="{5FBCB5E3-E827-4291-887C-A6C9C9B5BA91}"/>
                </a:ext>
              </a:extLst>
            </p:cNvPr>
            <p:cNvSpPr/>
            <p:nvPr/>
          </p:nvSpPr>
          <p:spPr>
            <a:xfrm>
              <a:off x="1329093" y="1554480"/>
              <a:ext cx="895350" cy="891540"/>
            </a:xfrm>
            <a:custGeom>
              <a:avLst/>
              <a:gdLst>
                <a:gd name="connsiteX0" fmla="*/ 95250 w 895350"/>
                <a:gd name="connsiteY0" fmla="*/ 891540 h 891540"/>
                <a:gd name="connsiteX1" fmla="*/ 186690 w 895350"/>
                <a:gd name="connsiteY1" fmla="*/ 788670 h 891540"/>
                <a:gd name="connsiteX2" fmla="*/ 895350 w 895350"/>
                <a:gd name="connsiteY2" fmla="*/ 0 h 891540"/>
                <a:gd name="connsiteX3" fmla="*/ 0 w 895350"/>
                <a:gd name="connsiteY3" fmla="*/ 651510 h 891540"/>
                <a:gd name="connsiteX4" fmla="*/ 95250 w 895350"/>
                <a:gd name="connsiteY4" fmla="*/ 891540 h 89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350" h="891540">
                  <a:moveTo>
                    <a:pt x="95250" y="891540"/>
                  </a:moveTo>
                  <a:lnTo>
                    <a:pt x="186690" y="788670"/>
                  </a:lnTo>
                  <a:lnTo>
                    <a:pt x="895350" y="0"/>
                  </a:lnTo>
                  <a:lnTo>
                    <a:pt x="0" y="651510"/>
                  </a:lnTo>
                  <a:lnTo>
                    <a:pt x="95250" y="891540"/>
                  </a:lnTo>
                  <a:close/>
                </a:path>
              </a:pathLst>
            </a:custGeom>
            <a:noFill/>
            <a:ln>
              <a:solidFill>
                <a:schemeClr val="accent4">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72" name="TextBox 71">
              <a:extLst>
                <a:ext uri="{FF2B5EF4-FFF2-40B4-BE49-F238E27FC236}">
                  <a16:creationId xmlns:a16="http://schemas.microsoft.com/office/drawing/2014/main" id="{CFAAFA8C-7EE5-4FA1-AACB-3948D531667C}"/>
                </a:ext>
              </a:extLst>
            </p:cNvPr>
            <p:cNvSpPr txBox="1"/>
            <p:nvPr/>
          </p:nvSpPr>
          <p:spPr>
            <a:xfrm>
              <a:off x="1027188" y="1076758"/>
              <a:ext cx="1260785" cy="29290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ko-KR" sz="700" dirty="0">
                  <a:latin typeface="Arial" panose="020B0604020202020204" pitchFamily="34" charset="0"/>
                  <a:cs typeface="Arial" panose="020B0604020202020204" pitchFamily="34" charset="0"/>
                </a:rPr>
                <a:t>Before annealing</a:t>
              </a:r>
              <a:endParaRPr lang="ko-KR" altLang="en-US" sz="700" dirty="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2A2879F9-C4C6-46D1-920E-0C35D9C5993D}"/>
                </a:ext>
              </a:extLst>
            </p:cNvPr>
            <p:cNvSpPr txBox="1"/>
            <p:nvPr/>
          </p:nvSpPr>
          <p:spPr>
            <a:xfrm>
              <a:off x="2899588" y="1076758"/>
              <a:ext cx="1434459" cy="29290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ko-KR" sz="700" dirty="0">
                  <a:latin typeface="Arial" panose="020B0604020202020204" pitchFamily="34" charset="0"/>
                  <a:cs typeface="Arial" panose="020B0604020202020204" pitchFamily="34" charset="0"/>
                </a:rPr>
                <a:t>Annealing 100</a:t>
              </a:r>
              <a:r>
                <a:rPr lang="en-US" altLang="ko-KR" sz="700" dirty="0">
                  <a:latin typeface="맑은 고딕" panose="020B0503020000020004" pitchFamily="50" charset="-127"/>
                  <a:ea typeface="맑은 고딕" panose="020B0503020000020004" pitchFamily="50" charset="-127"/>
                  <a:cs typeface="Arial" panose="020B0604020202020204" pitchFamily="34" charset="0"/>
                </a:rPr>
                <a:t>℃</a:t>
              </a:r>
              <a:r>
                <a:rPr lang="en-US" altLang="ko-KR" sz="700" dirty="0">
                  <a:latin typeface="Arial" panose="020B0604020202020204" pitchFamily="34" charset="0"/>
                  <a:cs typeface="Arial" panose="020B0604020202020204" pitchFamily="34" charset="0"/>
                </a:rPr>
                <a:t> 2H</a:t>
              </a:r>
              <a:endParaRPr lang="ko-KR" altLang="en-US" sz="700"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4883F168-7F6B-473C-8928-B4F58C88C3D6}"/>
                </a:ext>
              </a:extLst>
            </p:cNvPr>
            <p:cNvSpPr txBox="1"/>
            <p:nvPr/>
          </p:nvSpPr>
          <p:spPr>
            <a:xfrm>
              <a:off x="4758727" y="1076758"/>
              <a:ext cx="1434459" cy="29290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ko-KR" sz="700" dirty="0">
                  <a:latin typeface="Arial" panose="020B0604020202020204" pitchFamily="34" charset="0"/>
                  <a:cs typeface="Arial" panose="020B0604020202020204" pitchFamily="34" charset="0"/>
                </a:rPr>
                <a:t>Annealing 200</a:t>
              </a:r>
              <a:r>
                <a:rPr lang="en-US" altLang="ko-KR" sz="700" dirty="0">
                  <a:latin typeface="맑은 고딕" panose="020B0503020000020004" pitchFamily="50" charset="-127"/>
                  <a:ea typeface="맑은 고딕" panose="020B0503020000020004" pitchFamily="50" charset="-127"/>
                  <a:cs typeface="Arial" panose="020B0604020202020204" pitchFamily="34" charset="0"/>
                </a:rPr>
                <a:t>℃</a:t>
              </a:r>
              <a:r>
                <a:rPr lang="en-US" altLang="ko-KR" sz="700" dirty="0">
                  <a:latin typeface="Arial" panose="020B0604020202020204" pitchFamily="34" charset="0"/>
                  <a:cs typeface="Arial" panose="020B0604020202020204" pitchFamily="34" charset="0"/>
                </a:rPr>
                <a:t> 2H</a:t>
              </a:r>
              <a:endParaRPr lang="ko-KR" altLang="en-US" sz="7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B3E746E-9287-480C-A1C1-DBB5B2D4E790}"/>
                </a:ext>
              </a:extLst>
            </p:cNvPr>
            <p:cNvSpPr txBox="1"/>
            <p:nvPr/>
          </p:nvSpPr>
          <p:spPr>
            <a:xfrm>
              <a:off x="6621167" y="1076758"/>
              <a:ext cx="1434459" cy="29290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ko-KR" sz="700" dirty="0">
                  <a:latin typeface="Arial" panose="020B0604020202020204" pitchFamily="34" charset="0"/>
                  <a:cs typeface="Arial" panose="020B0604020202020204" pitchFamily="34" charset="0"/>
                </a:rPr>
                <a:t>Annealing 300</a:t>
              </a:r>
              <a:r>
                <a:rPr lang="en-US" altLang="ko-KR" sz="700" dirty="0">
                  <a:latin typeface="맑은 고딕" panose="020B0503020000020004" pitchFamily="50" charset="-127"/>
                  <a:ea typeface="맑은 고딕" panose="020B0503020000020004" pitchFamily="50" charset="-127"/>
                  <a:cs typeface="Arial" panose="020B0604020202020204" pitchFamily="34" charset="0"/>
                </a:rPr>
                <a:t>℃</a:t>
              </a:r>
              <a:r>
                <a:rPr lang="en-US" altLang="ko-KR" sz="700" dirty="0">
                  <a:latin typeface="Arial" panose="020B0604020202020204" pitchFamily="34" charset="0"/>
                  <a:cs typeface="Arial" panose="020B0604020202020204" pitchFamily="34" charset="0"/>
                </a:rPr>
                <a:t> 2H</a:t>
              </a:r>
              <a:endParaRPr lang="ko-KR" altLang="en-US" sz="7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BCD8CBED-B66A-436D-AC11-4F6D12352778}"/>
                </a:ext>
              </a:extLst>
            </p:cNvPr>
            <p:cNvSpPr txBox="1"/>
            <p:nvPr/>
          </p:nvSpPr>
          <p:spPr>
            <a:xfrm>
              <a:off x="1036379" y="2943828"/>
              <a:ext cx="1434459" cy="29290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ko-KR" sz="700" dirty="0">
                  <a:latin typeface="Arial" panose="020B0604020202020204" pitchFamily="34" charset="0"/>
                  <a:cs typeface="Arial" panose="020B0604020202020204" pitchFamily="34" charset="0"/>
                </a:rPr>
                <a:t>Annealing 400</a:t>
              </a:r>
              <a:r>
                <a:rPr lang="en-US" altLang="ko-KR" sz="700" dirty="0">
                  <a:latin typeface="맑은 고딕" panose="020B0503020000020004" pitchFamily="50" charset="-127"/>
                  <a:ea typeface="맑은 고딕" panose="020B0503020000020004" pitchFamily="50" charset="-127"/>
                  <a:cs typeface="Arial" panose="020B0604020202020204" pitchFamily="34" charset="0"/>
                </a:rPr>
                <a:t>℃</a:t>
              </a:r>
              <a:r>
                <a:rPr lang="en-US" altLang="ko-KR" sz="700" dirty="0">
                  <a:latin typeface="Arial" panose="020B0604020202020204" pitchFamily="34" charset="0"/>
                  <a:cs typeface="Arial" panose="020B0604020202020204" pitchFamily="34" charset="0"/>
                </a:rPr>
                <a:t> 2H</a:t>
              </a:r>
              <a:endParaRPr lang="ko-KR" altLang="en-US" sz="7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878CF0A0-708F-4B8E-A200-625F8BA346F3}"/>
                </a:ext>
              </a:extLst>
            </p:cNvPr>
            <p:cNvSpPr txBox="1"/>
            <p:nvPr/>
          </p:nvSpPr>
          <p:spPr>
            <a:xfrm>
              <a:off x="2908215" y="2943828"/>
              <a:ext cx="1434459" cy="29290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ko-KR" sz="700" dirty="0">
                  <a:latin typeface="Arial" panose="020B0604020202020204" pitchFamily="34" charset="0"/>
                  <a:cs typeface="Arial" panose="020B0604020202020204" pitchFamily="34" charset="0"/>
                </a:rPr>
                <a:t>Annealing 500</a:t>
              </a:r>
              <a:r>
                <a:rPr lang="en-US" altLang="ko-KR" sz="700" dirty="0">
                  <a:latin typeface="맑은 고딕" panose="020B0503020000020004" pitchFamily="50" charset="-127"/>
                  <a:ea typeface="맑은 고딕" panose="020B0503020000020004" pitchFamily="50" charset="-127"/>
                  <a:cs typeface="Arial" panose="020B0604020202020204" pitchFamily="34" charset="0"/>
                </a:rPr>
                <a:t>℃</a:t>
              </a:r>
              <a:r>
                <a:rPr lang="en-US" altLang="ko-KR" sz="700" dirty="0">
                  <a:latin typeface="Arial" panose="020B0604020202020204" pitchFamily="34" charset="0"/>
                  <a:cs typeface="Arial" panose="020B0604020202020204" pitchFamily="34" charset="0"/>
                </a:rPr>
                <a:t> 2H</a:t>
              </a:r>
              <a:endParaRPr lang="ko-KR" altLang="en-US" sz="7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BD57C2DF-6D52-4BE4-9187-AA6B2A502D22}"/>
                </a:ext>
              </a:extLst>
            </p:cNvPr>
            <p:cNvSpPr txBox="1"/>
            <p:nvPr/>
          </p:nvSpPr>
          <p:spPr>
            <a:xfrm>
              <a:off x="4758727" y="2943828"/>
              <a:ext cx="1434459" cy="29290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ko-KR" sz="700" dirty="0">
                  <a:latin typeface="Arial" panose="020B0604020202020204" pitchFamily="34" charset="0"/>
                  <a:cs typeface="Arial" panose="020B0604020202020204" pitchFamily="34" charset="0"/>
                </a:rPr>
                <a:t>Annealing 600</a:t>
              </a:r>
              <a:r>
                <a:rPr lang="en-US" altLang="ko-KR" sz="700" dirty="0">
                  <a:latin typeface="맑은 고딕" panose="020B0503020000020004" pitchFamily="50" charset="-127"/>
                  <a:ea typeface="맑은 고딕" panose="020B0503020000020004" pitchFamily="50" charset="-127"/>
                  <a:cs typeface="Arial" panose="020B0604020202020204" pitchFamily="34" charset="0"/>
                </a:rPr>
                <a:t>℃</a:t>
              </a:r>
              <a:r>
                <a:rPr lang="en-US" altLang="ko-KR" sz="700" dirty="0">
                  <a:latin typeface="Arial" panose="020B0604020202020204" pitchFamily="34" charset="0"/>
                  <a:cs typeface="Arial" panose="020B0604020202020204" pitchFamily="34" charset="0"/>
                </a:rPr>
                <a:t> 2H</a:t>
              </a:r>
              <a:endParaRPr lang="ko-KR" altLang="en-US" sz="7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7C954A2A-1C19-401C-85A7-8E238C5D97A2}"/>
                </a:ext>
              </a:extLst>
            </p:cNvPr>
            <p:cNvSpPr txBox="1"/>
            <p:nvPr/>
          </p:nvSpPr>
          <p:spPr>
            <a:xfrm>
              <a:off x="6620699" y="2942120"/>
              <a:ext cx="1434459" cy="29290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ko-KR" sz="700" dirty="0">
                  <a:latin typeface="Arial" panose="020B0604020202020204" pitchFamily="34" charset="0"/>
                  <a:cs typeface="Arial" panose="020B0604020202020204" pitchFamily="34" charset="0"/>
                </a:rPr>
                <a:t>Annealing 700</a:t>
              </a:r>
              <a:r>
                <a:rPr lang="en-US" altLang="ko-KR" sz="700" dirty="0">
                  <a:latin typeface="맑은 고딕" panose="020B0503020000020004" pitchFamily="50" charset="-127"/>
                  <a:ea typeface="맑은 고딕" panose="020B0503020000020004" pitchFamily="50" charset="-127"/>
                  <a:cs typeface="Arial" panose="020B0604020202020204" pitchFamily="34" charset="0"/>
                </a:rPr>
                <a:t>℃</a:t>
              </a:r>
              <a:r>
                <a:rPr lang="en-US" altLang="ko-KR" sz="700" dirty="0">
                  <a:latin typeface="Arial" panose="020B0604020202020204" pitchFamily="34" charset="0"/>
                  <a:cs typeface="Arial" panose="020B0604020202020204" pitchFamily="34" charset="0"/>
                </a:rPr>
                <a:t> 2H</a:t>
              </a:r>
              <a:endParaRPr lang="ko-KR" altLang="en-US" sz="7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0720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874380" y="2403241"/>
            <a:ext cx="5269620" cy="4187306"/>
          </a:xfrm>
          <a:prstGeom prst="rect">
            <a:avLst/>
          </a:prstGeom>
        </p:spPr>
      </p:pic>
      <p:sp>
        <p:nvSpPr>
          <p:cNvPr id="5" name="직사각형 4"/>
          <p:cNvSpPr/>
          <p:nvPr/>
        </p:nvSpPr>
        <p:spPr>
          <a:xfrm>
            <a:off x="104443" y="2357315"/>
            <a:ext cx="3769937" cy="2123658"/>
          </a:xfrm>
          <a:prstGeom prst="rect">
            <a:avLst/>
          </a:prstGeom>
        </p:spPr>
        <p:txBody>
          <a:bodyPr wrap="square">
            <a:spAutoFit/>
          </a:bodyPr>
          <a:lstStyle/>
          <a:p>
            <a:r>
              <a:rPr lang="en-US" altLang="ko-KR" sz="1200" dirty="0">
                <a:latin typeface="Arial" panose="020B0604020202020204" pitchFamily="34" charset="0"/>
                <a:cs typeface="Arial" panose="020B0604020202020204" pitchFamily="34" charset="0"/>
              </a:rPr>
              <a:t>The WSe</a:t>
            </a:r>
            <a:r>
              <a:rPr lang="en-US" altLang="ko-KR" sz="500" b="0" i="0" u="none" strike="noStrike" baseline="0" dirty="0">
                <a:latin typeface="Arial" panose="020B0604020202020204" pitchFamily="34" charset="0"/>
                <a:cs typeface="Arial" panose="020B0604020202020204" pitchFamily="34" charset="0"/>
              </a:rPr>
              <a:t>2 </a:t>
            </a:r>
            <a:r>
              <a:rPr lang="en-US" altLang="ko-KR" sz="1200" dirty="0" err="1">
                <a:latin typeface="Arial" panose="020B0604020202020204" pitchFamily="34" charset="0"/>
                <a:cs typeface="Arial" panose="020B0604020202020204" pitchFamily="34" charset="0"/>
              </a:rPr>
              <a:t>nanosheets</a:t>
            </a:r>
            <a:r>
              <a:rPr lang="en-US" altLang="ko-KR" sz="1200" dirty="0">
                <a:latin typeface="Arial" panose="020B0604020202020204" pitchFamily="34" charset="0"/>
                <a:cs typeface="Arial" panose="020B0604020202020204" pitchFamily="34" charset="0"/>
              </a:rPr>
              <a:t> in this study with typical thicknesses of 2−100 nm and lateral dimensions of 2−100 </a:t>
            </a:r>
            <a:r>
              <a:rPr lang="en-US" altLang="ko-KR" sz="1200" dirty="0" err="1">
                <a:latin typeface="Arial" panose="020B0604020202020204" pitchFamily="34" charset="0"/>
                <a:cs typeface="Arial" panose="020B0604020202020204" pitchFamily="34" charset="0"/>
              </a:rPr>
              <a:t>μm</a:t>
            </a:r>
            <a:r>
              <a:rPr lang="en-US" altLang="ko-KR" sz="1200" dirty="0">
                <a:latin typeface="Arial" panose="020B0604020202020204" pitchFamily="34" charset="0"/>
                <a:cs typeface="Arial" panose="020B0604020202020204" pitchFamily="34" charset="0"/>
              </a:rPr>
              <a:t> were mechanically exfoliated onto 285 nm thick SiO</a:t>
            </a:r>
            <a:r>
              <a:rPr lang="en-US" altLang="ko-KR" sz="500" b="0" i="0" u="none" strike="noStrike" baseline="0" dirty="0">
                <a:latin typeface="Arial" panose="020B0604020202020204" pitchFamily="34" charset="0"/>
                <a:cs typeface="Arial" panose="020B0604020202020204" pitchFamily="34" charset="0"/>
              </a:rPr>
              <a:t>2 </a:t>
            </a:r>
            <a:r>
              <a:rPr lang="en-US" altLang="ko-KR" sz="1200" dirty="0">
                <a:latin typeface="Arial" panose="020B0604020202020204" pitchFamily="34" charset="0"/>
                <a:cs typeface="Arial" panose="020B0604020202020204" pitchFamily="34" charset="0"/>
              </a:rPr>
              <a:t>on heavily doped Si substrates. The samples were placed in a quartz tube furnace, heated up to </a:t>
            </a:r>
            <a:r>
              <a:rPr lang="en-US" altLang="ko-KR" sz="1200" dirty="0">
                <a:solidFill>
                  <a:srgbClr val="FF0000"/>
                </a:solidFill>
                <a:latin typeface="Arial" panose="020B0604020202020204" pitchFamily="34" charset="0"/>
                <a:cs typeface="Arial" panose="020B0604020202020204" pitchFamily="34" charset="0"/>
              </a:rPr>
              <a:t>T = 400 °C </a:t>
            </a:r>
            <a:r>
              <a:rPr lang="en-US" altLang="ko-KR" sz="1200" dirty="0">
                <a:latin typeface="Arial" panose="020B0604020202020204" pitchFamily="34" charset="0"/>
                <a:cs typeface="Arial" panose="020B0604020202020204" pitchFamily="34" charset="0"/>
              </a:rPr>
              <a:t>with a ramp time of 6 min, and annealed at 400 °C for a holding time of </a:t>
            </a:r>
            <a:r>
              <a:rPr lang="en-US" altLang="ko-KR" sz="1200" dirty="0" err="1">
                <a:latin typeface="Arial" panose="020B0604020202020204" pitchFamily="34" charset="0"/>
                <a:cs typeface="Arial" panose="020B0604020202020204" pitchFamily="34" charset="0"/>
              </a:rPr>
              <a:t>t</a:t>
            </a:r>
            <a:r>
              <a:rPr lang="en-US" altLang="ko-KR" sz="500" b="0" i="0" u="none" strike="noStrike" baseline="0" dirty="0" err="1">
                <a:latin typeface="Arial" panose="020B0604020202020204" pitchFamily="34" charset="0"/>
                <a:cs typeface="Arial" panose="020B0604020202020204" pitchFamily="34" charset="0"/>
              </a:rPr>
              <a:t>h</a:t>
            </a:r>
            <a:r>
              <a:rPr lang="en-US" altLang="ko-KR" sz="500" b="0" i="0" u="none" strike="noStrike" baseline="0" dirty="0">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under ambient atmosphere</a:t>
            </a:r>
            <a:r>
              <a:rPr lang="en-US" altLang="ko-KR" sz="1200" dirty="0">
                <a:solidFill>
                  <a:srgbClr val="FF0000"/>
                </a:solidFill>
                <a:latin typeface="Arial" panose="020B0604020202020204" pitchFamily="34" charset="0"/>
                <a:cs typeface="Arial" panose="020B0604020202020204" pitchFamily="34" charset="0"/>
              </a:rPr>
              <a:t>. The temperature was chosen such that SeO</a:t>
            </a:r>
            <a:r>
              <a:rPr lang="en-US" altLang="ko-KR" sz="500" b="0" i="0" u="none" strike="noStrike" baseline="0" dirty="0">
                <a:solidFill>
                  <a:srgbClr val="FF0000"/>
                </a:solidFill>
                <a:latin typeface="Arial" panose="020B0604020202020204" pitchFamily="34" charset="0"/>
                <a:cs typeface="Arial" panose="020B0604020202020204" pitchFamily="34" charset="0"/>
              </a:rPr>
              <a:t>2</a:t>
            </a:r>
            <a:r>
              <a:rPr lang="en-US" altLang="ko-KR" sz="1200" dirty="0">
                <a:solidFill>
                  <a:srgbClr val="FF0000"/>
                </a:solidFill>
                <a:latin typeface="Arial" panose="020B0604020202020204" pitchFamily="34" charset="0"/>
                <a:cs typeface="Arial" panose="020B0604020202020204" pitchFamily="34" charset="0"/>
              </a:rPr>
              <a:t>, which sublimes above 350 °C, does not stay in the solid phase and complicate the elemental analysis shown below</a:t>
            </a:r>
            <a:r>
              <a:rPr lang="en-US" altLang="ko-KR" sz="1200" dirty="0">
                <a:latin typeface="Arial" panose="020B0604020202020204" pitchFamily="34" charset="0"/>
                <a:cs typeface="Arial" panose="020B0604020202020204" pitchFamily="34" charset="0"/>
              </a:rPr>
              <a:t>.</a:t>
            </a:r>
            <a:endParaRPr lang="ko-KR" altLang="en-US" sz="1200" dirty="0">
              <a:latin typeface="Arial" panose="020B0604020202020204" pitchFamily="34" charset="0"/>
              <a:cs typeface="Arial" panose="020B0604020202020204" pitchFamily="34" charset="0"/>
            </a:endParaRPr>
          </a:p>
        </p:txBody>
      </p:sp>
      <p:pic>
        <p:nvPicPr>
          <p:cNvPr id="6" name="그림 5"/>
          <p:cNvPicPr>
            <a:picLocks noChangeAspect="1"/>
          </p:cNvPicPr>
          <p:nvPr/>
        </p:nvPicPr>
        <p:blipFill>
          <a:blip r:embed="rId3"/>
          <a:stretch>
            <a:fillRect/>
          </a:stretch>
        </p:blipFill>
        <p:spPr>
          <a:xfrm>
            <a:off x="104443" y="605023"/>
            <a:ext cx="5526812" cy="1766376"/>
          </a:xfrm>
          <a:prstGeom prst="rect">
            <a:avLst/>
          </a:prstGeom>
        </p:spPr>
      </p:pic>
      <p:pic>
        <p:nvPicPr>
          <p:cNvPr id="7" name="그림 6"/>
          <p:cNvPicPr>
            <a:picLocks noChangeAspect="1"/>
          </p:cNvPicPr>
          <p:nvPr/>
        </p:nvPicPr>
        <p:blipFill>
          <a:blip r:embed="rId4"/>
          <a:stretch>
            <a:fillRect/>
          </a:stretch>
        </p:blipFill>
        <p:spPr>
          <a:xfrm>
            <a:off x="540982" y="4496894"/>
            <a:ext cx="2896859" cy="2180516"/>
          </a:xfrm>
          <a:prstGeom prst="rect">
            <a:avLst/>
          </a:prstGeom>
        </p:spPr>
      </p:pic>
      <p:sp>
        <p:nvSpPr>
          <p:cNvPr id="8" name="TextBox 7"/>
          <p:cNvSpPr txBox="1"/>
          <p:nvPr/>
        </p:nvSpPr>
        <p:spPr>
          <a:xfrm>
            <a:off x="5938887" y="899380"/>
            <a:ext cx="3078087" cy="338554"/>
          </a:xfrm>
          <a:prstGeom prst="rect">
            <a:avLst/>
          </a:prstGeom>
          <a:solidFill>
            <a:schemeClr val="accent2">
              <a:lumMod val="20000"/>
              <a:lumOff val="80000"/>
            </a:schemeClr>
          </a:solidFill>
        </p:spPr>
        <p:txBody>
          <a:bodyPr wrap="none" rtlCol="0">
            <a:spAutoFit/>
          </a:bodyPr>
          <a:lstStyle/>
          <a:p>
            <a:r>
              <a:rPr lang="en-US" altLang="ko-KR" sz="1600" dirty="0">
                <a:latin typeface="Arial" panose="020B0604020202020204" pitchFamily="34" charset="0"/>
                <a:cs typeface="Arial" panose="020B0604020202020204" pitchFamily="34" charset="0"/>
              </a:rPr>
              <a:t>Oxidation temperature ~ 400 °C</a:t>
            </a:r>
            <a:endParaRPr lang="ko-KR" altLang="en-US" sz="1600" dirty="0">
              <a:latin typeface="Arial" panose="020B0604020202020204" pitchFamily="34" charset="0"/>
              <a:cs typeface="Arial" panose="020B0604020202020204" pitchFamily="34" charset="0"/>
            </a:endParaRPr>
          </a:p>
        </p:txBody>
      </p:sp>
      <p:sp>
        <p:nvSpPr>
          <p:cNvPr id="9" name="TextBox 8"/>
          <p:cNvSpPr txBox="1"/>
          <p:nvPr/>
        </p:nvSpPr>
        <p:spPr>
          <a:xfrm>
            <a:off x="231005" y="203850"/>
            <a:ext cx="6291851" cy="369332"/>
          </a:xfrm>
          <a:prstGeom prst="rect">
            <a:avLst/>
          </a:prstGeom>
          <a:noFill/>
        </p:spPr>
        <p:txBody>
          <a:bodyPr wrap="none" rtlCol="0">
            <a:spAutoFit/>
          </a:bodyPr>
          <a:lstStyle/>
          <a:p>
            <a:r>
              <a:rPr lang="en-US" altLang="ko-KR" dirty="0"/>
              <a:t>2. Oxidation</a:t>
            </a:r>
            <a:r>
              <a:rPr lang="ko-KR" altLang="en-US" dirty="0"/>
              <a:t>이 시작되는 온도와 동일한 지점에서 </a:t>
            </a:r>
            <a:r>
              <a:rPr lang="en-US" altLang="ko-KR" dirty="0"/>
              <a:t>PL </a:t>
            </a:r>
            <a:r>
              <a:rPr lang="ko-KR" altLang="en-US" dirty="0"/>
              <a:t>증가 시작</a:t>
            </a:r>
          </a:p>
        </p:txBody>
      </p:sp>
    </p:spTree>
    <p:extLst>
      <p:ext uri="{BB962C8B-B14F-4D97-AF65-F5344CB8AC3E}">
        <p14:creationId xmlns:p14="http://schemas.microsoft.com/office/powerpoint/2010/main" val="2899136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48912" y="2670748"/>
            <a:ext cx="8802582" cy="1569660"/>
          </a:xfrm>
          <a:prstGeom prst="rect">
            <a:avLst/>
          </a:prstGeom>
        </p:spPr>
        <p:txBody>
          <a:bodyPr wrap="square">
            <a:spAutoFit/>
          </a:bodyPr>
          <a:lstStyle/>
          <a:p>
            <a:r>
              <a:rPr lang="en-US" altLang="ko-KR" sz="1600" dirty="0">
                <a:latin typeface="Arial" panose="020B0604020202020204" pitchFamily="34" charset="0"/>
                <a:cs typeface="Arial" panose="020B0604020202020204" pitchFamily="34" charset="0"/>
              </a:rPr>
              <a:t>The adsorption energy E</a:t>
            </a:r>
            <a:r>
              <a:rPr lang="en-US" altLang="ko-KR" sz="700" b="0" i="0" u="none" strike="noStrike" baseline="0" dirty="0">
                <a:latin typeface="Arial" panose="020B0604020202020204" pitchFamily="34" charset="0"/>
                <a:cs typeface="Arial" panose="020B0604020202020204" pitchFamily="34" charset="0"/>
              </a:rPr>
              <a:t>ads </a:t>
            </a:r>
            <a:r>
              <a:rPr lang="en-US" altLang="ko-KR" sz="1600" dirty="0">
                <a:latin typeface="Arial" panose="020B0604020202020204" pitchFamily="34" charset="0"/>
                <a:cs typeface="Arial" panose="020B0604020202020204" pitchFamily="34" charset="0"/>
              </a:rPr>
              <a:t>of O on </a:t>
            </a:r>
            <a:r>
              <a:rPr lang="en-US" altLang="ko-KR" sz="1600" dirty="0" err="1">
                <a:latin typeface="Arial" panose="020B0604020202020204" pitchFamily="34" charset="0"/>
                <a:cs typeface="Arial" panose="020B0604020202020204" pitchFamily="34" charset="0"/>
              </a:rPr>
              <a:t>Se</a:t>
            </a:r>
            <a:r>
              <a:rPr lang="en-US" altLang="ko-KR" sz="700" b="0" i="0" u="none" strike="noStrike" baseline="0" dirty="0" err="1">
                <a:latin typeface="Arial" panose="020B0604020202020204" pitchFamily="34" charset="0"/>
                <a:cs typeface="Arial" panose="020B0604020202020204" pitchFamily="34" charset="0"/>
              </a:rPr>
              <a:t>vac</a:t>
            </a:r>
            <a:r>
              <a:rPr lang="en-US" altLang="ko-KR" sz="1600" dirty="0">
                <a:latin typeface="Arial" panose="020B0604020202020204" pitchFamily="34" charset="0"/>
                <a:cs typeface="Arial" panose="020B0604020202020204" pitchFamily="34" charset="0"/>
              </a:rPr>
              <a:t>, referenced to atomic O, is ∼−7.1 eV, while that for </a:t>
            </a:r>
            <a:r>
              <a:rPr lang="en-US" altLang="ko-KR" sz="1600" dirty="0" err="1">
                <a:latin typeface="Arial" panose="020B0604020202020204" pitchFamily="34" charset="0"/>
                <a:cs typeface="Arial" panose="020B0604020202020204" pitchFamily="34" charset="0"/>
              </a:rPr>
              <a:t>O</a:t>
            </a:r>
            <a:r>
              <a:rPr lang="en-US" altLang="ko-KR" sz="700" b="0" i="0" u="none" strike="noStrike" baseline="0" dirty="0" err="1">
                <a:latin typeface="Arial" panose="020B0604020202020204" pitchFamily="34" charset="0"/>
                <a:cs typeface="Arial" panose="020B0604020202020204" pitchFamily="34" charset="0"/>
              </a:rPr>
              <a:t>ins</a:t>
            </a:r>
            <a:r>
              <a:rPr lang="en-US" altLang="ko-KR" sz="700" b="0" i="0" u="none" strike="noStrike" baseline="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and </a:t>
            </a:r>
            <a:r>
              <a:rPr lang="en-US" altLang="ko-KR" sz="1600" dirty="0" err="1">
                <a:latin typeface="Arial" panose="020B0604020202020204" pitchFamily="34" charset="0"/>
                <a:cs typeface="Arial" panose="020B0604020202020204" pitchFamily="34" charset="0"/>
              </a:rPr>
              <a:t>O</a:t>
            </a:r>
            <a:r>
              <a:rPr lang="en-US" altLang="ko-KR" sz="700" b="0" i="0" u="none" strike="noStrike" baseline="0" dirty="0" err="1">
                <a:latin typeface="Arial" panose="020B0604020202020204" pitchFamily="34" charset="0"/>
                <a:cs typeface="Arial" panose="020B0604020202020204" pitchFamily="34" charset="0"/>
              </a:rPr>
              <a:t>ad</a:t>
            </a:r>
            <a:r>
              <a:rPr lang="en-US" altLang="ko-KR" sz="700" b="0" i="0" u="none" strike="noStrike" baseline="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are −2.9 and −2.4 eV, respectively. The corresponding adsorption energies relative to molecular O</a:t>
            </a:r>
            <a:r>
              <a:rPr lang="en-US" altLang="ko-KR" sz="700" b="0" i="0" u="none" strike="noStrike" baseline="0" dirty="0">
                <a:latin typeface="Arial" panose="020B0604020202020204" pitchFamily="34" charset="0"/>
                <a:cs typeface="Arial" panose="020B0604020202020204" pitchFamily="34" charset="0"/>
              </a:rPr>
              <a:t>2 </a:t>
            </a:r>
            <a:r>
              <a:rPr lang="en-US" altLang="ko-KR" sz="1600" dirty="0">
                <a:latin typeface="Arial" panose="020B0604020202020204" pitchFamily="34" charset="0"/>
                <a:cs typeface="Arial" panose="020B0604020202020204" pitchFamily="34" charset="0"/>
              </a:rPr>
              <a:t>are −1.6, −0.3, and 0.2 eV, respectively. Here, the adsorption energy relative to molecular O</a:t>
            </a:r>
            <a:r>
              <a:rPr lang="en-US" altLang="ko-KR" sz="700" b="0" i="0" u="none" strike="noStrike" baseline="0" dirty="0">
                <a:latin typeface="Arial" panose="020B0604020202020204" pitchFamily="34" charset="0"/>
                <a:cs typeface="Arial" panose="020B0604020202020204" pitchFamily="34" charset="0"/>
              </a:rPr>
              <a:t>2 </a:t>
            </a:r>
            <a:r>
              <a:rPr lang="en-US" altLang="ko-KR" sz="1600" dirty="0">
                <a:latin typeface="Arial" panose="020B0604020202020204" pitchFamily="34" charset="0"/>
                <a:cs typeface="Arial" panose="020B0604020202020204" pitchFamily="34" charset="0"/>
              </a:rPr>
              <a:t>tells us about the thermodynamic stability of the O-related defect relative to gas phase O</a:t>
            </a:r>
            <a:r>
              <a:rPr lang="en-US" altLang="ko-KR" sz="700" b="0" i="0" u="none" strike="noStrike" baseline="0" dirty="0">
                <a:latin typeface="Arial" panose="020B0604020202020204" pitchFamily="34" charset="0"/>
                <a:cs typeface="Arial" panose="020B0604020202020204" pitchFamily="34" charset="0"/>
              </a:rPr>
              <a:t>2 </a:t>
            </a:r>
            <a:r>
              <a:rPr lang="en-US" altLang="ko-KR" sz="1600" dirty="0">
                <a:latin typeface="Arial" panose="020B0604020202020204" pitchFamily="34" charset="0"/>
                <a:cs typeface="Arial" panose="020B0604020202020204" pitchFamily="34" charset="0"/>
              </a:rPr>
              <a:t>in ambient conditions and is an indication of the thermodynamic driving force of an O</a:t>
            </a:r>
            <a:r>
              <a:rPr lang="en-US" altLang="ko-KR" sz="700" b="0" i="0" u="none" strike="noStrike" baseline="0" dirty="0">
                <a:latin typeface="Arial" panose="020B0604020202020204" pitchFamily="34" charset="0"/>
                <a:cs typeface="Arial" panose="020B0604020202020204" pitchFamily="34" charset="0"/>
              </a:rPr>
              <a:t>2 </a:t>
            </a:r>
            <a:r>
              <a:rPr lang="en-US" altLang="ko-KR" sz="1600" dirty="0">
                <a:latin typeface="Arial" panose="020B0604020202020204" pitchFamily="34" charset="0"/>
                <a:cs typeface="Arial" panose="020B0604020202020204" pitchFamily="34" charset="0"/>
              </a:rPr>
              <a:t>dissociation reaction.</a:t>
            </a:r>
            <a:endParaRPr lang="ko-KR" altLang="en-US" sz="1600" dirty="0">
              <a:latin typeface="Arial" panose="020B0604020202020204" pitchFamily="34" charset="0"/>
              <a:cs typeface="Arial" panose="020B0604020202020204" pitchFamily="34" charset="0"/>
            </a:endParaRPr>
          </a:p>
        </p:txBody>
      </p:sp>
      <p:sp>
        <p:nvSpPr>
          <p:cNvPr id="6" name="직사각형 5"/>
          <p:cNvSpPr/>
          <p:nvPr/>
        </p:nvSpPr>
        <p:spPr>
          <a:xfrm>
            <a:off x="3788105" y="5139999"/>
            <a:ext cx="5462336" cy="338554"/>
          </a:xfrm>
          <a:prstGeom prst="rect">
            <a:avLst/>
          </a:prstGeom>
        </p:spPr>
        <p:txBody>
          <a:bodyPr wrap="square">
            <a:spAutoFit/>
          </a:bodyPr>
          <a:lstStyle/>
          <a:p>
            <a:r>
              <a:rPr lang="en-US" altLang="ko-KR" sz="1600" dirty="0">
                <a:solidFill>
                  <a:srgbClr val="000000"/>
                </a:solidFill>
                <a:latin typeface="Arial" panose="020B0604020202020204" pitchFamily="34" charset="0"/>
                <a:cs typeface="Arial" panose="020B0604020202020204" pitchFamily="34" charset="0"/>
              </a:rPr>
              <a:t>we compute an O</a:t>
            </a:r>
            <a:r>
              <a:rPr lang="en-US" altLang="ko-KR" sz="700" b="0" i="0" u="none" strike="noStrike" baseline="0" dirty="0">
                <a:solidFill>
                  <a:srgbClr val="000000"/>
                </a:solidFill>
                <a:latin typeface="Arial" panose="020B0604020202020204" pitchFamily="34" charset="0"/>
                <a:cs typeface="Arial" panose="020B0604020202020204" pitchFamily="34" charset="0"/>
              </a:rPr>
              <a:t>2 </a:t>
            </a:r>
            <a:r>
              <a:rPr lang="en-US" altLang="ko-KR" sz="1600" dirty="0">
                <a:solidFill>
                  <a:srgbClr val="000000"/>
                </a:solidFill>
                <a:latin typeface="Arial" panose="020B0604020202020204" pitchFamily="34" charset="0"/>
                <a:cs typeface="Arial" panose="020B0604020202020204" pitchFamily="34" charset="0"/>
              </a:rPr>
              <a:t>dissociation barrier of 0.52 eV at </a:t>
            </a:r>
            <a:r>
              <a:rPr lang="en-US" altLang="ko-KR" sz="1600" dirty="0" err="1">
                <a:solidFill>
                  <a:srgbClr val="000000"/>
                </a:solidFill>
                <a:latin typeface="Arial" panose="020B0604020202020204" pitchFamily="34" charset="0"/>
                <a:cs typeface="Arial" panose="020B0604020202020204" pitchFamily="34" charset="0"/>
              </a:rPr>
              <a:t>Se</a:t>
            </a:r>
            <a:r>
              <a:rPr lang="en-US" altLang="ko-KR" sz="700" b="0" i="0" u="none" strike="noStrike" baseline="0" dirty="0" err="1">
                <a:solidFill>
                  <a:srgbClr val="000000"/>
                </a:solidFill>
                <a:latin typeface="Arial" panose="020B0604020202020204" pitchFamily="34" charset="0"/>
                <a:cs typeface="Arial" panose="020B0604020202020204" pitchFamily="34" charset="0"/>
              </a:rPr>
              <a:t>vac</a:t>
            </a:r>
            <a:r>
              <a:rPr lang="en-US" altLang="ko-KR" sz="1600" dirty="0">
                <a:solidFill>
                  <a:srgbClr val="000000"/>
                </a:solidFill>
                <a:latin typeface="Arial" panose="020B0604020202020204" pitchFamily="34" charset="0"/>
                <a:cs typeface="Arial" panose="020B0604020202020204" pitchFamily="34" charset="0"/>
              </a:rPr>
              <a:t>.</a:t>
            </a:r>
            <a:endParaRPr lang="ko-KR" altLang="en-US" sz="1600" dirty="0">
              <a:latin typeface="Arial" panose="020B0604020202020204" pitchFamily="34" charset="0"/>
              <a:cs typeface="Arial" panose="020B0604020202020204" pitchFamily="34" charset="0"/>
            </a:endParaRPr>
          </a:p>
        </p:txBody>
      </p:sp>
      <p:pic>
        <p:nvPicPr>
          <p:cNvPr id="7" name="그림 6"/>
          <p:cNvPicPr>
            <a:picLocks noChangeAspect="1"/>
          </p:cNvPicPr>
          <p:nvPr/>
        </p:nvPicPr>
        <p:blipFill>
          <a:blip r:embed="rId2"/>
          <a:stretch>
            <a:fillRect/>
          </a:stretch>
        </p:blipFill>
        <p:spPr>
          <a:xfrm>
            <a:off x="192226" y="4240408"/>
            <a:ext cx="3595879" cy="2578624"/>
          </a:xfrm>
          <a:prstGeom prst="rect">
            <a:avLst/>
          </a:prstGeom>
        </p:spPr>
      </p:pic>
      <p:pic>
        <p:nvPicPr>
          <p:cNvPr id="8" name="그림 7"/>
          <p:cNvPicPr>
            <a:picLocks noChangeAspect="1"/>
          </p:cNvPicPr>
          <p:nvPr/>
        </p:nvPicPr>
        <p:blipFill>
          <a:blip r:embed="rId3"/>
          <a:stretch>
            <a:fillRect/>
          </a:stretch>
        </p:blipFill>
        <p:spPr>
          <a:xfrm>
            <a:off x="148912" y="582775"/>
            <a:ext cx="6071414" cy="2023805"/>
          </a:xfrm>
          <a:prstGeom prst="rect">
            <a:avLst/>
          </a:prstGeom>
        </p:spPr>
      </p:pic>
      <p:sp>
        <p:nvSpPr>
          <p:cNvPr id="9" name="TextBox 8"/>
          <p:cNvSpPr txBox="1"/>
          <p:nvPr/>
        </p:nvSpPr>
        <p:spPr>
          <a:xfrm>
            <a:off x="154002" y="136473"/>
            <a:ext cx="7825341" cy="369332"/>
          </a:xfrm>
          <a:prstGeom prst="rect">
            <a:avLst/>
          </a:prstGeom>
          <a:noFill/>
        </p:spPr>
        <p:txBody>
          <a:bodyPr wrap="square" rtlCol="0">
            <a:spAutoFit/>
          </a:bodyPr>
          <a:lstStyle/>
          <a:p>
            <a:r>
              <a:rPr lang="en-US" altLang="ko-KR" dirty="0"/>
              <a:t>3. O</a:t>
            </a:r>
            <a:r>
              <a:rPr lang="en-US" altLang="ko-KR" baseline="-25000" dirty="0"/>
              <a:t>2</a:t>
            </a:r>
            <a:r>
              <a:rPr lang="ko-KR" altLang="en-US" dirty="0"/>
              <a:t>가 </a:t>
            </a:r>
            <a:r>
              <a:rPr lang="en-US" altLang="ko-KR" dirty="0" err="1"/>
              <a:t>Se</a:t>
            </a:r>
            <a:r>
              <a:rPr lang="en-US" altLang="ko-KR" baseline="-25000" dirty="0" err="1"/>
              <a:t>vac</a:t>
            </a:r>
            <a:r>
              <a:rPr lang="ko-KR" altLang="en-US" dirty="0"/>
              <a:t>에서 </a:t>
            </a:r>
            <a:r>
              <a:rPr lang="en-US" altLang="ko-KR" dirty="0"/>
              <a:t>O</a:t>
            </a:r>
            <a:r>
              <a:rPr lang="ko-KR" altLang="en-US" dirty="0"/>
              <a:t>로 분해되며 </a:t>
            </a:r>
            <a:r>
              <a:rPr lang="en-US" altLang="ko-KR" dirty="0"/>
              <a:t>O-substituted Se vacancies </a:t>
            </a:r>
            <a:r>
              <a:rPr lang="ko-KR" altLang="en-US" dirty="0"/>
              <a:t>가 형성되는 에너지</a:t>
            </a:r>
          </a:p>
        </p:txBody>
      </p:sp>
      <p:sp>
        <p:nvSpPr>
          <p:cNvPr id="2" name="TextBox 1"/>
          <p:cNvSpPr txBox="1"/>
          <p:nvPr/>
        </p:nvSpPr>
        <p:spPr>
          <a:xfrm>
            <a:off x="6325386" y="5995447"/>
            <a:ext cx="2247154" cy="369332"/>
          </a:xfrm>
          <a:prstGeom prst="rect">
            <a:avLst/>
          </a:prstGeom>
          <a:noFill/>
        </p:spPr>
        <p:txBody>
          <a:bodyPr wrap="none" rtlCol="0">
            <a:spAutoFit/>
          </a:bodyPr>
          <a:lstStyle/>
          <a:p>
            <a:r>
              <a:rPr lang="en-US" altLang="ko-KR" dirty="0"/>
              <a:t>K</a:t>
            </a:r>
            <a:r>
              <a:rPr lang="en-US" altLang="ko-KR" baseline="-25000" dirty="0"/>
              <a:t>B</a:t>
            </a:r>
            <a:r>
              <a:rPr lang="en-US" altLang="ko-KR" dirty="0"/>
              <a:t>T ~ 0.06 eV (~773K)</a:t>
            </a:r>
            <a:endParaRPr lang="ko-KR" altLang="en-US" dirty="0"/>
          </a:p>
        </p:txBody>
      </p:sp>
    </p:spTree>
    <p:extLst>
      <p:ext uri="{BB962C8B-B14F-4D97-AF65-F5344CB8AC3E}">
        <p14:creationId xmlns:p14="http://schemas.microsoft.com/office/powerpoint/2010/main" val="2103994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4002" y="136473"/>
            <a:ext cx="7825341" cy="369332"/>
          </a:xfrm>
          <a:prstGeom prst="rect">
            <a:avLst/>
          </a:prstGeom>
          <a:noFill/>
        </p:spPr>
        <p:txBody>
          <a:bodyPr wrap="square" rtlCol="0">
            <a:spAutoFit/>
          </a:bodyPr>
          <a:lstStyle/>
          <a:p>
            <a:r>
              <a:rPr lang="en-US" altLang="ko-KR" dirty="0"/>
              <a:t>4. O-substituted Se vacancies </a:t>
            </a:r>
            <a:r>
              <a:rPr lang="ko-KR" altLang="en-US" dirty="0"/>
              <a:t>로 인한 </a:t>
            </a:r>
            <a:r>
              <a:rPr lang="en-US" altLang="ko-KR" dirty="0"/>
              <a:t>defect state </a:t>
            </a:r>
            <a:r>
              <a:rPr lang="ko-KR" altLang="en-US" dirty="0"/>
              <a:t>변화</a:t>
            </a:r>
          </a:p>
        </p:txBody>
      </p:sp>
      <p:grpSp>
        <p:nvGrpSpPr>
          <p:cNvPr id="8" name="그룹 7">
            <a:extLst>
              <a:ext uri="{FF2B5EF4-FFF2-40B4-BE49-F238E27FC236}">
                <a16:creationId xmlns:a16="http://schemas.microsoft.com/office/drawing/2014/main" id="{6C69531A-3FC1-487A-8C6D-19F80C75DA93}"/>
              </a:ext>
            </a:extLst>
          </p:cNvPr>
          <p:cNvGrpSpPr/>
          <p:nvPr/>
        </p:nvGrpSpPr>
        <p:grpSpPr>
          <a:xfrm>
            <a:off x="5886592" y="635023"/>
            <a:ext cx="3540125" cy="3540125"/>
            <a:chOff x="6057201" y="2571317"/>
            <a:chExt cx="3540125" cy="3540125"/>
          </a:xfrm>
        </p:grpSpPr>
        <p:graphicFrame>
          <p:nvGraphicFramePr>
            <p:cNvPr id="9" name="개체 8">
              <a:extLst>
                <a:ext uri="{FF2B5EF4-FFF2-40B4-BE49-F238E27FC236}">
                  <a16:creationId xmlns:a16="http://schemas.microsoft.com/office/drawing/2014/main" id="{8DD20D42-D08C-4873-9B5B-6120BEE8A992}"/>
                </a:ext>
              </a:extLst>
            </p:cNvPr>
            <p:cNvGraphicFramePr>
              <a:graphicFrameLocks noChangeAspect="1"/>
            </p:cNvGraphicFramePr>
            <p:nvPr>
              <p:extLst>
                <p:ext uri="{D42A27DB-BD31-4B8C-83A1-F6EECF244321}">
                  <p14:modId xmlns:p14="http://schemas.microsoft.com/office/powerpoint/2010/main" val="2975971753"/>
                </p:ext>
              </p:extLst>
            </p:nvPr>
          </p:nvGraphicFramePr>
          <p:xfrm>
            <a:off x="6057201" y="2571317"/>
            <a:ext cx="3540125" cy="3540125"/>
          </p:xfrm>
          <a:graphic>
            <a:graphicData uri="http://schemas.openxmlformats.org/presentationml/2006/ole">
              <mc:AlternateContent xmlns:mc="http://schemas.openxmlformats.org/markup-compatibility/2006">
                <mc:Choice xmlns:v="urn:schemas-microsoft-com:vml" Requires="v">
                  <p:oleObj spid="_x0000_s2063" name="Graph" r:id="rId3" imgW="2926080" imgH="2926080" progId="Origin50.Graph">
                    <p:embed/>
                  </p:oleObj>
                </mc:Choice>
                <mc:Fallback>
                  <p:oleObj name="Graph" r:id="rId3" imgW="2926080" imgH="2926080" progId="Origin50.Graph">
                    <p:embed/>
                    <p:pic>
                      <p:nvPicPr>
                        <p:cNvPr id="5" name="개체 4">
                          <a:extLst>
                            <a:ext uri="{FF2B5EF4-FFF2-40B4-BE49-F238E27FC236}">
                              <a16:creationId xmlns:a16="http://schemas.microsoft.com/office/drawing/2014/main" id="{8DD20D42-D08C-4873-9B5B-6120BEE8A992}"/>
                            </a:ext>
                          </a:extLst>
                        </p:cNvPr>
                        <p:cNvPicPr/>
                        <p:nvPr/>
                      </p:nvPicPr>
                      <p:blipFill>
                        <a:blip r:embed="rId4"/>
                        <a:stretch>
                          <a:fillRect/>
                        </a:stretch>
                      </p:blipFill>
                      <p:spPr>
                        <a:xfrm>
                          <a:off x="6057201" y="2571317"/>
                          <a:ext cx="3540125" cy="3540125"/>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40EC6009-E06C-49BF-8069-52E9285A7233}"/>
                </a:ext>
              </a:extLst>
            </p:cNvPr>
            <p:cNvSpPr txBox="1"/>
            <p:nvPr/>
          </p:nvSpPr>
          <p:spPr>
            <a:xfrm>
              <a:off x="7445117" y="3770978"/>
              <a:ext cx="1088760" cy="461665"/>
            </a:xfrm>
            <a:prstGeom prst="rect">
              <a:avLst/>
            </a:prstGeom>
            <a:noFill/>
          </p:spPr>
          <p:txBody>
            <a:bodyPr wrap="none" rtlCol="0">
              <a:spAutoFit/>
            </a:bodyPr>
            <a:lstStyle/>
            <a:p>
              <a:r>
                <a:rPr lang="en-US" altLang="ko-KR" sz="1200" dirty="0">
                  <a:latin typeface="Arial" panose="020B0604020202020204" pitchFamily="34" charset="0"/>
                  <a:cs typeface="Arial" panose="020B0604020202020204" pitchFamily="34" charset="0"/>
                </a:rPr>
                <a:t>More charge </a:t>
              </a:r>
            </a:p>
            <a:p>
              <a:r>
                <a:rPr lang="en-US" altLang="ko-KR" sz="1200" dirty="0">
                  <a:latin typeface="Arial" panose="020B0604020202020204" pitchFamily="34" charset="0"/>
                  <a:cs typeface="Arial" panose="020B0604020202020204" pitchFamily="34" charset="0"/>
                </a:rPr>
                <a:t>neutralizing</a:t>
              </a:r>
              <a:endParaRPr lang="ko-KR" altLang="en-US" sz="1200" dirty="0">
                <a:latin typeface="Arial" panose="020B0604020202020204" pitchFamily="34" charset="0"/>
                <a:cs typeface="Arial" panose="020B0604020202020204" pitchFamily="34" charset="0"/>
              </a:endParaRPr>
            </a:p>
          </p:txBody>
        </p:sp>
        <p:cxnSp>
          <p:nvCxnSpPr>
            <p:cNvPr id="11" name="직선 화살표 연결선 10">
              <a:extLst>
                <a:ext uri="{FF2B5EF4-FFF2-40B4-BE49-F238E27FC236}">
                  <a16:creationId xmlns:a16="http://schemas.microsoft.com/office/drawing/2014/main" id="{0EF2CFD5-52EC-487D-92A2-111C1D994244}"/>
                </a:ext>
              </a:extLst>
            </p:cNvPr>
            <p:cNvCxnSpPr/>
            <p:nvPr/>
          </p:nvCxnSpPr>
          <p:spPr>
            <a:xfrm>
              <a:off x="7124866" y="3653247"/>
              <a:ext cx="510976" cy="1076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 name="그림 1"/>
          <p:cNvPicPr>
            <a:picLocks noChangeAspect="1"/>
          </p:cNvPicPr>
          <p:nvPr/>
        </p:nvPicPr>
        <p:blipFill>
          <a:blip r:embed="rId5"/>
          <a:stretch>
            <a:fillRect/>
          </a:stretch>
        </p:blipFill>
        <p:spPr>
          <a:xfrm>
            <a:off x="987358" y="3514781"/>
            <a:ext cx="7169285" cy="3018646"/>
          </a:xfrm>
          <a:prstGeom prst="rect">
            <a:avLst/>
          </a:prstGeom>
        </p:spPr>
      </p:pic>
      <p:pic>
        <p:nvPicPr>
          <p:cNvPr id="3" name="그림 2"/>
          <p:cNvPicPr>
            <a:picLocks noChangeAspect="1"/>
          </p:cNvPicPr>
          <p:nvPr/>
        </p:nvPicPr>
        <p:blipFill>
          <a:blip r:embed="rId6"/>
          <a:stretch>
            <a:fillRect/>
          </a:stretch>
        </p:blipFill>
        <p:spPr>
          <a:xfrm>
            <a:off x="31642" y="505805"/>
            <a:ext cx="5715935" cy="2512588"/>
          </a:xfrm>
          <a:prstGeom prst="rect">
            <a:avLst/>
          </a:prstGeom>
        </p:spPr>
      </p:pic>
      <p:sp>
        <p:nvSpPr>
          <p:cNvPr id="5" name="TextBox 4"/>
          <p:cNvSpPr txBox="1"/>
          <p:nvPr/>
        </p:nvSpPr>
        <p:spPr>
          <a:xfrm>
            <a:off x="6954257" y="505805"/>
            <a:ext cx="1006879" cy="369332"/>
          </a:xfrm>
          <a:prstGeom prst="rect">
            <a:avLst/>
          </a:prstGeom>
          <a:noFill/>
        </p:spPr>
        <p:txBody>
          <a:bodyPr wrap="none" rtlCol="0">
            <a:spAutoFit/>
          </a:bodyPr>
          <a:lstStyle/>
          <a:p>
            <a:r>
              <a:rPr lang="en-US" altLang="ko-KR" dirty="0"/>
              <a:t>Our data</a:t>
            </a:r>
            <a:endParaRPr lang="ko-KR" altLang="en-US" dirty="0"/>
          </a:p>
        </p:txBody>
      </p:sp>
      <p:pic>
        <p:nvPicPr>
          <p:cNvPr id="6" name="그림 5"/>
          <p:cNvPicPr>
            <a:picLocks noChangeAspect="1"/>
          </p:cNvPicPr>
          <p:nvPr/>
        </p:nvPicPr>
        <p:blipFill>
          <a:blip r:embed="rId7"/>
          <a:stretch>
            <a:fillRect/>
          </a:stretch>
        </p:blipFill>
        <p:spPr>
          <a:xfrm>
            <a:off x="2220342" y="6351059"/>
            <a:ext cx="1064569" cy="403246"/>
          </a:xfrm>
          <a:prstGeom prst="rect">
            <a:avLst/>
          </a:prstGeom>
        </p:spPr>
      </p:pic>
      <p:pic>
        <p:nvPicPr>
          <p:cNvPr id="7" name="그림 6"/>
          <p:cNvPicPr>
            <a:picLocks noChangeAspect="1"/>
          </p:cNvPicPr>
          <p:nvPr/>
        </p:nvPicPr>
        <p:blipFill>
          <a:blip r:embed="rId8"/>
          <a:stretch>
            <a:fillRect/>
          </a:stretch>
        </p:blipFill>
        <p:spPr>
          <a:xfrm>
            <a:off x="3181576" y="6388695"/>
            <a:ext cx="1155972" cy="327974"/>
          </a:xfrm>
          <a:prstGeom prst="rect">
            <a:avLst/>
          </a:prstGeom>
        </p:spPr>
      </p:pic>
    </p:spTree>
    <p:extLst>
      <p:ext uri="{BB962C8B-B14F-4D97-AF65-F5344CB8AC3E}">
        <p14:creationId xmlns:p14="http://schemas.microsoft.com/office/powerpoint/2010/main" val="3171045918"/>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TotalTime>
  <Words>708</Words>
  <Application>Microsoft Office PowerPoint</Application>
  <PresentationFormat>화면 슬라이드 쇼(4:3)</PresentationFormat>
  <Paragraphs>111</Paragraphs>
  <Slides>11</Slides>
  <Notes>1</Notes>
  <HiddenSlides>0</HiddenSlides>
  <MMClips>0</MMClips>
  <ScaleCrop>false</ScaleCrop>
  <HeadingPairs>
    <vt:vector size="8" baseType="variant">
      <vt:variant>
        <vt:lpstr>사용한 글꼴</vt:lpstr>
      </vt:variant>
      <vt:variant>
        <vt:i4>6</vt:i4>
      </vt:variant>
      <vt:variant>
        <vt:lpstr>테마</vt:lpstr>
      </vt:variant>
      <vt:variant>
        <vt:i4>1</vt:i4>
      </vt:variant>
      <vt:variant>
        <vt:lpstr>포함된 OLE 서버</vt:lpstr>
      </vt:variant>
      <vt:variant>
        <vt:i4>1</vt:i4>
      </vt:variant>
      <vt:variant>
        <vt:lpstr>슬라이드 제목</vt:lpstr>
      </vt:variant>
      <vt:variant>
        <vt:i4>11</vt:i4>
      </vt:variant>
    </vt:vector>
  </HeadingPairs>
  <TitlesOfParts>
    <vt:vector size="19" baseType="lpstr">
      <vt:lpstr>맑은 고딕</vt:lpstr>
      <vt:lpstr>Arial</vt:lpstr>
      <vt:lpstr>Calibri</vt:lpstr>
      <vt:lpstr>Calibri Light</vt:lpstr>
      <vt:lpstr>Cambria Math</vt:lpstr>
      <vt:lpstr>Wingdings</vt:lpstr>
      <vt:lpstr>Office 테마</vt:lpstr>
      <vt:lpstr>Graph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유화숙</dc:creator>
  <cp:lastModifiedBy>Huije Ryu</cp:lastModifiedBy>
  <cp:revision>22</cp:revision>
  <dcterms:created xsi:type="dcterms:W3CDTF">2020-06-20T01:11:29Z</dcterms:created>
  <dcterms:modified xsi:type="dcterms:W3CDTF">2020-11-12T10:46:56Z</dcterms:modified>
</cp:coreProperties>
</file>